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6"/>
  </p:sldMasterIdLst>
  <p:notesMasterIdLst>
    <p:notesMasterId r:id="rId11"/>
  </p:notesMasterIdLst>
  <p:sldIdLst>
    <p:sldId id="256" r:id="rId7"/>
    <p:sldId id="259" r:id="rId8"/>
    <p:sldId id="260" r:id="rId9"/>
    <p:sldId id="258" r:id="rId10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125E5076-3810-47DD-B79F-674D7AD40C01}" styleName="Dark Style 1 - Accent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wholeTbl>
    <a:band1H>
      <a:tcStyle>
        <a:tcBdr/>
        <a:fill>
          <a:solidFill>
            <a:schemeClr val="accent1">
              <a:shade val="60000"/>
            </a:schemeClr>
          </a:solidFill>
        </a:fill>
      </a:tcStyle>
    </a:band1H>
    <a:band1V>
      <a:tcStyle>
        <a:tcBdr/>
        <a:fill>
          <a:solidFill>
            <a:schemeClr val="accent1">
              <a:shade val="6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accent1">
              <a:shade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accent1">
              <a:shade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accent1">
              <a:shade val="4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69CF1AB2-1976-4502-BF36-3FF5EA218861}" styleName="Medium Style 4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1">
              <a:tint val="20000"/>
            </a:schemeClr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67215" autoAdjust="0"/>
  </p:normalViewPr>
  <p:slideViewPr>
    <p:cSldViewPr snapToGrid="0" snapToObjects="1" showGuides="1">
      <p:cViewPr varScale="1">
        <p:scale>
          <a:sx n="76" d="100"/>
          <a:sy n="76" d="100"/>
        </p:scale>
        <p:origin x="1896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slide" Target="slides/slide1.xml"/><Relationship Id="rId12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notesMaster" Target="notesMasters/notesMaster1.xml"/><Relationship Id="rId5" Type="http://schemas.openxmlformats.org/officeDocument/2006/relationships/customXml" Target="../customXml/item5.xml"/><Relationship Id="rId15" Type="http://schemas.openxmlformats.org/officeDocument/2006/relationships/tableStyles" Target="tableStyles.xml"/><Relationship Id="rId10" Type="http://schemas.openxmlformats.org/officeDocument/2006/relationships/slide" Target="slides/slide4.xml"/><Relationship Id="rId4" Type="http://schemas.openxmlformats.org/officeDocument/2006/relationships/customXml" Target="../customXml/item4.xml"/><Relationship Id="rId9" Type="http://schemas.openxmlformats.org/officeDocument/2006/relationships/slide" Target="slides/slide3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A9F02FF-A78B-E140-8366-AD78E349B310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nb-N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BA86C6-EFAA-4047-AF79-BA74C67480E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6426126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GB" dirty="0"/>
              <a:t>Vi </a:t>
            </a:r>
            <a:r>
              <a:rPr lang="en-GB" dirty="0" err="1"/>
              <a:t>får</a:t>
            </a:r>
            <a:r>
              <a:rPr lang="en-GB" dirty="0"/>
              <a:t> de </a:t>
            </a:r>
            <a:r>
              <a:rPr lang="en-GB" dirty="0" err="1"/>
              <a:t>barna</a:t>
            </a:r>
            <a:r>
              <a:rPr lang="en-GB" dirty="0"/>
              <a:t> vi </a:t>
            </a:r>
            <a:r>
              <a:rPr lang="en-GB" dirty="0" err="1"/>
              <a:t>fortjener</a:t>
            </a:r>
            <a:r>
              <a:rPr lang="en-GB" dirty="0"/>
              <a:t> – </a:t>
            </a:r>
            <a:r>
              <a:rPr lang="en-GB" dirty="0" err="1"/>
              <a:t>ofte</a:t>
            </a:r>
            <a:r>
              <a:rPr lang="en-GB" dirty="0"/>
              <a:t> </a:t>
            </a:r>
            <a:r>
              <a:rPr lang="en-GB" dirty="0" err="1"/>
              <a:t>hørt</a:t>
            </a:r>
            <a:r>
              <a:rPr lang="en-GB" dirty="0"/>
              <a:t> I KSS </a:t>
            </a:r>
            <a:r>
              <a:rPr lang="en-GB" dirty="0" err="1"/>
              <a:t>styremøte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Byggherrene</a:t>
            </a:r>
            <a:r>
              <a:rPr lang="en-GB" dirty="0"/>
              <a:t> er </a:t>
            </a:r>
            <a:r>
              <a:rPr lang="en-GB" dirty="0" err="1"/>
              <a:t>dønn</a:t>
            </a:r>
            <a:r>
              <a:rPr lang="en-GB" dirty="0"/>
              <a:t> </a:t>
            </a:r>
            <a:r>
              <a:rPr lang="en-GB" dirty="0" err="1"/>
              <a:t>avhengige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leverandørene</a:t>
            </a:r>
            <a:r>
              <a:rPr lang="en-GB" dirty="0"/>
              <a:t>. Ingen </a:t>
            </a:r>
            <a:r>
              <a:rPr lang="en-GB" dirty="0" err="1"/>
              <a:t>leverandører</a:t>
            </a:r>
            <a:r>
              <a:rPr lang="en-GB" dirty="0"/>
              <a:t> – </a:t>
            </a:r>
            <a:r>
              <a:rPr lang="en-GB" dirty="0" err="1"/>
              <a:t>ingen</a:t>
            </a:r>
            <a:r>
              <a:rPr lang="en-GB" dirty="0"/>
              <a:t> </a:t>
            </a:r>
            <a:r>
              <a:rPr lang="en-GB" dirty="0" err="1"/>
              <a:t>prosjekter</a:t>
            </a:r>
            <a:r>
              <a:rPr lang="en-GB" dirty="0"/>
              <a:t>.</a:t>
            </a:r>
          </a:p>
          <a:p>
            <a:endParaRPr lang="en-GB" dirty="0"/>
          </a:p>
          <a:p>
            <a:r>
              <a:rPr lang="en-GB" dirty="0"/>
              <a:t>Det er </a:t>
            </a:r>
            <a:r>
              <a:rPr lang="en-GB" dirty="0" err="1"/>
              <a:t>ett</a:t>
            </a:r>
            <a:r>
              <a:rPr lang="en-GB" dirty="0"/>
              <a:t> </a:t>
            </a:r>
            <a:r>
              <a:rPr lang="en-GB" dirty="0" err="1"/>
              <a:t>av</a:t>
            </a:r>
            <a:r>
              <a:rPr lang="en-GB" dirty="0"/>
              <a:t> </a:t>
            </a:r>
            <a:r>
              <a:rPr lang="en-GB" dirty="0" err="1"/>
              <a:t>fundamentene</a:t>
            </a:r>
            <a:r>
              <a:rPr lang="en-GB" dirty="0"/>
              <a:t> I  Nye </a:t>
            </a:r>
            <a:r>
              <a:rPr lang="en-GB" dirty="0" err="1"/>
              <a:t>Veier</a:t>
            </a:r>
            <a:r>
              <a:rPr lang="en-GB" dirty="0"/>
              <a:t> å </a:t>
            </a:r>
            <a:r>
              <a:rPr lang="en-GB" dirty="0" err="1"/>
              <a:t>betrakte</a:t>
            </a:r>
            <a:r>
              <a:rPr lang="en-GB" dirty="0"/>
              <a:t> </a:t>
            </a:r>
            <a:r>
              <a:rPr lang="en-GB" dirty="0" err="1"/>
              <a:t>og</a:t>
            </a:r>
            <a:r>
              <a:rPr lang="en-GB" dirty="0"/>
              <a:t> </a:t>
            </a:r>
            <a:r>
              <a:rPr lang="en-GB" dirty="0" err="1"/>
              <a:t>behandle</a:t>
            </a:r>
            <a:r>
              <a:rPr lang="en-GB" dirty="0"/>
              <a:t> </a:t>
            </a:r>
            <a:r>
              <a:rPr lang="en-GB" dirty="0" err="1"/>
              <a:t>leverandørene</a:t>
            </a:r>
            <a:r>
              <a:rPr lang="en-GB" dirty="0"/>
              <a:t> </a:t>
            </a:r>
            <a:r>
              <a:rPr lang="en-GB" dirty="0" err="1"/>
              <a:t>som</a:t>
            </a:r>
            <a:r>
              <a:rPr lang="en-GB" dirty="0"/>
              <a:t> </a:t>
            </a:r>
            <a:r>
              <a:rPr lang="en-GB" dirty="0" err="1"/>
              <a:t>eksperter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Hvorfor</a:t>
            </a:r>
            <a:r>
              <a:rPr lang="en-GB" dirty="0"/>
              <a:t> er vi her I </a:t>
            </a:r>
            <a:r>
              <a:rPr lang="en-GB" dirty="0" err="1"/>
              <a:t>dag</a:t>
            </a:r>
            <a:r>
              <a:rPr lang="en-GB" dirty="0"/>
              <a:t>? </a:t>
            </a:r>
            <a:r>
              <a:rPr lang="en-GB" dirty="0" err="1"/>
              <a:t>Økt</a:t>
            </a:r>
            <a:r>
              <a:rPr lang="en-GB" dirty="0"/>
              <a:t> </a:t>
            </a:r>
            <a:r>
              <a:rPr lang="en-GB" dirty="0" err="1"/>
              <a:t>verdiskaping</a:t>
            </a:r>
            <a:r>
              <a:rPr lang="en-GB" dirty="0"/>
              <a:t>, </a:t>
            </a:r>
            <a:r>
              <a:rPr lang="en-GB" dirty="0" err="1"/>
              <a:t>bedre</a:t>
            </a:r>
            <a:r>
              <a:rPr lang="en-GB" dirty="0"/>
              <a:t> </a:t>
            </a:r>
            <a:r>
              <a:rPr lang="en-GB" dirty="0" err="1"/>
              <a:t>bunnlinje</a:t>
            </a:r>
            <a:r>
              <a:rPr lang="en-GB" dirty="0"/>
              <a:t> for alle, </a:t>
            </a:r>
            <a:r>
              <a:rPr lang="en-GB" dirty="0" err="1"/>
              <a:t>mindre</a:t>
            </a:r>
            <a:r>
              <a:rPr lang="en-GB" dirty="0"/>
              <a:t> </a:t>
            </a:r>
            <a:r>
              <a:rPr lang="en-GB" dirty="0" err="1"/>
              <a:t>konflikter</a:t>
            </a:r>
            <a:endParaRPr lang="en-GB" dirty="0"/>
          </a:p>
          <a:p>
            <a:endParaRPr lang="en-GB" dirty="0"/>
          </a:p>
          <a:p>
            <a:r>
              <a:rPr lang="en-GB" dirty="0"/>
              <a:t>Det </a:t>
            </a:r>
            <a:r>
              <a:rPr lang="en-GB" dirty="0" err="1"/>
              <a:t>krever</a:t>
            </a:r>
            <a:r>
              <a:rPr lang="en-GB" dirty="0"/>
              <a:t> at vi </a:t>
            </a:r>
            <a:r>
              <a:rPr lang="en-GB" dirty="0" err="1"/>
              <a:t>gjør</a:t>
            </a:r>
            <a:r>
              <a:rPr lang="en-GB" dirty="0"/>
              <a:t> ting </a:t>
            </a:r>
            <a:r>
              <a:rPr lang="en-GB" dirty="0" err="1"/>
              <a:t>anderledes</a:t>
            </a:r>
            <a:r>
              <a:rPr lang="en-GB" dirty="0"/>
              <a:t> I morgen </a:t>
            </a:r>
            <a:r>
              <a:rPr lang="en-GB" dirty="0" err="1"/>
              <a:t>enn</a:t>
            </a:r>
            <a:r>
              <a:rPr lang="en-GB" dirty="0"/>
              <a:t> I </a:t>
            </a:r>
            <a:r>
              <a:rPr lang="en-GB" dirty="0" err="1"/>
              <a:t>dag</a:t>
            </a:r>
            <a:r>
              <a:rPr lang="en-GB" dirty="0"/>
              <a:t> – </a:t>
            </a:r>
            <a:r>
              <a:rPr lang="en-GB" dirty="0" err="1"/>
              <a:t>endret</a:t>
            </a:r>
            <a:r>
              <a:rPr lang="en-GB" dirty="0"/>
              <a:t> </a:t>
            </a:r>
            <a:r>
              <a:rPr lang="en-GB" dirty="0" err="1"/>
              <a:t>adferd</a:t>
            </a:r>
            <a:r>
              <a:rPr lang="en-GB" dirty="0"/>
              <a:t>, </a:t>
            </a:r>
            <a:r>
              <a:rPr lang="en-GB" dirty="0" err="1"/>
              <a:t>endret</a:t>
            </a:r>
            <a:r>
              <a:rPr lang="en-GB" dirty="0"/>
              <a:t> </a:t>
            </a:r>
            <a:r>
              <a:rPr lang="en-GB" dirty="0" err="1"/>
              <a:t>tankesett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Jeg</a:t>
            </a:r>
            <a:r>
              <a:rPr lang="en-GB" dirty="0"/>
              <a:t> </a:t>
            </a:r>
            <a:r>
              <a:rPr lang="en-GB" dirty="0" err="1"/>
              <a:t>vil</a:t>
            </a:r>
            <a:r>
              <a:rPr lang="en-GB" dirty="0"/>
              <a:t> </a:t>
            </a:r>
            <a:r>
              <a:rPr lang="en-GB" dirty="0" err="1"/>
              <a:t>ikke</a:t>
            </a:r>
            <a:r>
              <a:rPr lang="en-GB" dirty="0"/>
              <a:t> </a:t>
            </a:r>
            <a:r>
              <a:rPr lang="en-GB" dirty="0" err="1"/>
              <a:t>komme</a:t>
            </a:r>
            <a:r>
              <a:rPr lang="en-GB" dirty="0"/>
              <a:t> med </a:t>
            </a:r>
            <a:r>
              <a:rPr lang="en-GB" dirty="0" err="1"/>
              <a:t>fasiten</a:t>
            </a:r>
            <a:r>
              <a:rPr lang="en-GB" dirty="0"/>
              <a:t> </a:t>
            </a:r>
            <a:r>
              <a:rPr lang="en-GB" dirty="0" err="1"/>
              <a:t>på</a:t>
            </a:r>
            <a:r>
              <a:rPr lang="en-GB" dirty="0"/>
              <a:t> </a:t>
            </a:r>
            <a:r>
              <a:rPr lang="en-GB" dirty="0" err="1"/>
              <a:t>hva</a:t>
            </a:r>
            <a:r>
              <a:rPr lang="en-GB" dirty="0"/>
              <a:t> </a:t>
            </a:r>
            <a:r>
              <a:rPr lang="en-GB" dirty="0" err="1"/>
              <a:t>endringen</a:t>
            </a:r>
            <a:r>
              <a:rPr lang="en-GB" dirty="0"/>
              <a:t> </a:t>
            </a:r>
            <a:r>
              <a:rPr lang="en-GB" dirty="0" err="1"/>
              <a:t>skal</a:t>
            </a:r>
            <a:r>
              <a:rPr lang="en-GB" dirty="0"/>
              <a:t> </a:t>
            </a:r>
            <a:r>
              <a:rPr lang="en-GB" dirty="0" err="1"/>
              <a:t>være</a:t>
            </a:r>
            <a:r>
              <a:rPr lang="en-GB" dirty="0"/>
              <a:t> – </a:t>
            </a:r>
            <a:r>
              <a:rPr lang="en-GB" dirty="0" err="1"/>
              <a:t>opp</a:t>
            </a:r>
            <a:r>
              <a:rPr lang="en-GB" dirty="0"/>
              <a:t> </a:t>
            </a:r>
            <a:r>
              <a:rPr lang="en-GB" dirty="0" err="1"/>
              <a:t>til</a:t>
            </a:r>
            <a:r>
              <a:rPr lang="en-GB" dirty="0"/>
              <a:t> </a:t>
            </a:r>
            <a:r>
              <a:rPr lang="en-GB" dirty="0" err="1"/>
              <a:t>hver</a:t>
            </a:r>
            <a:r>
              <a:rPr lang="en-GB" dirty="0"/>
              <a:t> </a:t>
            </a:r>
            <a:r>
              <a:rPr lang="en-GB" dirty="0" err="1"/>
              <a:t>enkelt</a:t>
            </a:r>
            <a:endParaRPr lang="en-GB" dirty="0"/>
          </a:p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BA86C6-EFAA-4047-AF79-BA74C67480E2}" type="slidenum">
              <a:rPr lang="nb-NO" smtClean="0"/>
              <a:t>2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53325799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 err="1"/>
              <a:t>Adferd</a:t>
            </a:r>
            <a:r>
              <a:rPr lang="en-GB" dirty="0"/>
              <a:t> – </a:t>
            </a:r>
            <a:r>
              <a:rPr lang="en-GB" dirty="0" err="1"/>
              <a:t>byggherren</a:t>
            </a:r>
            <a:r>
              <a:rPr lang="en-GB" dirty="0"/>
              <a:t> </a:t>
            </a:r>
            <a:r>
              <a:rPr lang="en-GB" dirty="0" err="1"/>
              <a:t>må</a:t>
            </a:r>
            <a:r>
              <a:rPr lang="en-GB" dirty="0"/>
              <a:t> </a:t>
            </a:r>
            <a:r>
              <a:rPr lang="en-GB" dirty="0" err="1"/>
              <a:t>gå</a:t>
            </a:r>
            <a:r>
              <a:rPr lang="en-GB" dirty="0"/>
              <a:t> </a:t>
            </a:r>
            <a:r>
              <a:rPr lang="en-GB" dirty="0" err="1"/>
              <a:t>foran</a:t>
            </a:r>
            <a:r>
              <a:rPr lang="en-GB" dirty="0"/>
              <a:t> med </a:t>
            </a:r>
            <a:r>
              <a:rPr lang="en-GB" dirty="0" err="1"/>
              <a:t>endret</a:t>
            </a:r>
            <a:r>
              <a:rPr lang="en-GB" dirty="0"/>
              <a:t> </a:t>
            </a:r>
            <a:r>
              <a:rPr lang="en-GB" dirty="0" err="1"/>
              <a:t>adferd</a:t>
            </a:r>
            <a:endParaRPr lang="en-GB" dirty="0"/>
          </a:p>
          <a:p>
            <a:endParaRPr lang="en-GB" dirty="0"/>
          </a:p>
          <a:p>
            <a:r>
              <a:rPr lang="en-GB" dirty="0" err="1"/>
              <a:t>Vedr</a:t>
            </a:r>
            <a:r>
              <a:rPr lang="en-GB" dirty="0"/>
              <a:t> </a:t>
            </a:r>
            <a:r>
              <a:rPr lang="en-GB" dirty="0" err="1"/>
              <a:t>langsiktighet</a:t>
            </a:r>
            <a:r>
              <a:rPr lang="en-GB" dirty="0"/>
              <a:t> – </a:t>
            </a:r>
            <a:r>
              <a:rPr lang="en-GB" dirty="0" err="1"/>
              <a:t>ikke</a:t>
            </a:r>
            <a:r>
              <a:rPr lang="en-GB" dirty="0"/>
              <a:t> I </a:t>
            </a:r>
            <a:r>
              <a:rPr lang="en-GB" dirty="0" err="1"/>
              <a:t>seng</a:t>
            </a:r>
            <a:r>
              <a:rPr lang="en-GB" dirty="0"/>
              <a:t> med </a:t>
            </a:r>
            <a:r>
              <a:rPr lang="en-GB" dirty="0" err="1"/>
              <a:t>ny</a:t>
            </a:r>
            <a:r>
              <a:rPr lang="en-GB" dirty="0"/>
              <a:t> partner for </a:t>
            </a:r>
            <a:r>
              <a:rPr lang="en-GB" dirty="0" err="1"/>
              <a:t>hvert</a:t>
            </a:r>
            <a:r>
              <a:rPr lang="en-GB" dirty="0"/>
              <a:t> </a:t>
            </a:r>
            <a:r>
              <a:rPr lang="en-GB" dirty="0" err="1"/>
              <a:t>prosjekt</a:t>
            </a:r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BA86C6-EFAA-4047-AF79-BA74C67480E2}" type="slidenum">
              <a:rPr lang="nb-NO" smtClean="0"/>
              <a:t>3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0065158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lysbil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ssholder for nota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Plassholder for lysbilde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DBA86C6-EFAA-4047-AF79-BA74C67480E2}" type="slidenum">
              <a:rPr lang="nb-NO" smtClean="0"/>
              <a:t>4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859422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Intro Logo Sli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AD798-EBC0-894A-BFDC-1220F586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5B6B0-FC8C-B341-B734-D8E862C1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2322F-FB2F-8A4B-88CE-F8A7F94F0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3A77BE3-9862-BB4A-91D8-E45C0F512B83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3848100" y="2616200"/>
            <a:ext cx="4495800" cy="1460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51562423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3C5986-2891-9B4C-9F4F-C3262AFE9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91C0559-EA22-4F48-8BAE-AEF731EC8F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55CDFBB-BF0F-FE46-823A-398DD136E6B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35CB294-3BB6-0C4D-91C6-CC6EB09C25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78C70B3A-F59E-4A40-9A2D-1212DBFA9C7D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91443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BD9AD798-EBC0-894A-BFDC-1220F58648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BA5B6B0-FC8C-B341-B734-D8E862C18CF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D92322F-FB2F-8A4B-88CE-F8A7F94F05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662663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586675D-6731-7743-AD58-147ED12C7CC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000" y="1419030"/>
            <a:ext cx="10980000" cy="1655762"/>
          </a:xfrm>
        </p:spPr>
        <p:txBody>
          <a:bodyPr anchor="b">
            <a:normAutofit/>
          </a:bodyPr>
          <a:lstStyle>
            <a:lvl1pPr algn="l">
              <a:defRPr sz="4200"/>
            </a:lvl1pPr>
          </a:lstStyle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F46C9FF9-1638-B842-AFDD-D00B8E8A372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06000" y="3435172"/>
            <a:ext cx="10980000" cy="1655762"/>
          </a:xfrm>
        </p:spPr>
        <p:txBody>
          <a:bodyPr/>
          <a:lstStyle>
            <a:lvl1pPr marL="0" indent="0" algn="l">
              <a:buNone/>
              <a:defRPr sz="2400" i="1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60CA53-3886-204B-9972-747D4D462BA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1A4E33B-E518-ED4C-9973-1D4C111023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69CD8A-A4FA-AF40-88D8-1DE9343571A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cxnSp>
        <p:nvCxnSpPr>
          <p:cNvPr id="8" name="Straight Connector 7">
            <a:extLst>
              <a:ext uri="{FF2B5EF4-FFF2-40B4-BE49-F238E27FC236}">
                <a16:creationId xmlns:a16="http://schemas.microsoft.com/office/drawing/2014/main" id="{26D2D439-7CA4-294F-9A4D-66921B1A8F98}"/>
              </a:ext>
            </a:extLst>
          </p:cNvPr>
          <p:cNvCxnSpPr/>
          <p:nvPr userDrawn="1"/>
        </p:nvCxnSpPr>
        <p:spPr>
          <a:xfrm>
            <a:off x="637750" y="3209411"/>
            <a:ext cx="936000" cy="0"/>
          </a:xfrm>
          <a:prstGeom prst="line">
            <a:avLst/>
          </a:prstGeom>
          <a:ln w="444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2" name="Picture 11">
            <a:extLst>
              <a:ext uri="{FF2B5EF4-FFF2-40B4-BE49-F238E27FC236}">
                <a16:creationId xmlns:a16="http://schemas.microsoft.com/office/drawing/2014/main" id="{BE22750E-E9B6-E940-B662-1C2F1C2928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0655068" y="365125"/>
            <a:ext cx="1263317" cy="410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52609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3226-7DD1-E343-9E72-60BB899C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1996-350F-BD44-B73F-1FE7C2DC0B0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E938-5585-4742-BE5D-E3FDF1FC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DB9A-3759-214C-AD4C-E259C7BD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2F9E-D0AF-354F-8122-5AF55A43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8CA752E5-ECC0-DE41-88A4-1A2A051D77A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307779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240EA6-0740-DF46-A1B1-C610563874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6519CAD-E04E-CC46-91F0-45C923C294E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06000" y="1369452"/>
            <a:ext cx="5400000" cy="504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E08EBA9A-0B14-5349-87F1-5A1D5C021D0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86000" y="1369452"/>
            <a:ext cx="5400000" cy="504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2490B7C-9D94-1D4E-A6DC-95C7C33728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577FC76-4EEE-BF42-920B-D803D485E88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99D38B3-B480-8842-995D-98A84863F9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5FD8A4C-78BF-484E-971B-F59A9A87E479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0125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Two Pictures with Shor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4E7CDA-97A4-E14A-A274-7DDF41B050B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00" y="365125"/>
            <a:ext cx="10983600" cy="792000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971D4F-609C-D243-9461-C6A93055C0A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06000" y="5149452"/>
            <a:ext cx="5400000" cy="126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1C60762-E400-2947-BF0F-BB662017D1E8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86000" y="5149452"/>
            <a:ext cx="5400000" cy="126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00D2B2F3-A61D-194C-BF52-5391A1D06576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000" y="6415802"/>
            <a:ext cx="1800000" cy="246221"/>
          </a:xfrm>
        </p:spPr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24A2CFB5-A988-834C-92E8-36409BDDCC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BAFCD9F-C9F6-6E4B-8106-CB996A3586B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sp>
        <p:nvSpPr>
          <p:cNvPr id="13" name="Picture Placeholder 12">
            <a:extLst>
              <a:ext uri="{FF2B5EF4-FFF2-40B4-BE49-F238E27FC236}">
                <a16:creationId xmlns:a16="http://schemas.microsoft.com/office/drawing/2014/main" id="{931B7EBE-4AB1-B549-B04B-7D5DEB247BE8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606000" y="1369452"/>
            <a:ext cx="5400000" cy="3600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16" name="Picture Placeholder 15">
            <a:extLst>
              <a:ext uri="{FF2B5EF4-FFF2-40B4-BE49-F238E27FC236}">
                <a16:creationId xmlns:a16="http://schemas.microsoft.com/office/drawing/2014/main" id="{D97035B1-0185-F74E-A69D-7134F386834B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6186000" y="1369452"/>
            <a:ext cx="5400000" cy="3600000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12" name="Picture 11">
            <a:extLst>
              <a:ext uri="{FF2B5EF4-FFF2-40B4-BE49-F238E27FC236}">
                <a16:creationId xmlns:a16="http://schemas.microsoft.com/office/drawing/2014/main" id="{F46D6EB0-5DF2-D646-BF5A-F9B815EFE52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39617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, Content and Picture (lef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3E03226-7DD1-E343-9E72-60BB899CE4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1996-350F-BD44-B73F-1FE7C2DC0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00" y="1367999"/>
            <a:ext cx="3240000" cy="504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E938-5585-4742-BE5D-E3FDF1FC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DB9A-3759-214C-AD4C-E259C7BD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2F9E-D0AF-354F-8122-5AF55A43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519749F-F00F-3A41-BD06-A5287E48E4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4026000" y="1367999"/>
            <a:ext cx="7560000" cy="5040000"/>
          </a:xfrm>
        </p:spPr>
        <p:txBody>
          <a:bodyPr/>
          <a:lstStyle/>
          <a:p>
            <a:r>
              <a:rPr lang="nb-NO"/>
              <a:t>Klikk på ikonet for å legge til et bilde</a:t>
            </a:r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5BA6DD8C-0394-7241-83EC-F749C6BBAD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189276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hort Text and Large Picture (right)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3D11996-350F-BD44-B73F-1FE7C2DC0B0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6000" y="549000"/>
            <a:ext cx="2160000" cy="5760000"/>
          </a:xfrm>
        </p:spPr>
        <p:txBody>
          <a:bodyPr/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E938-5585-4742-BE5D-E3FDF1FC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DB9A-3759-214C-AD4C-E259C7BD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2F9E-D0AF-354F-8122-5AF55A43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519749F-F00F-3A41-BD06-A5287E48E4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946000" y="549000"/>
            <a:ext cx="8640000" cy="5760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pic>
        <p:nvPicPr>
          <p:cNvPr id="9" name="Picture 8">
            <a:extLst>
              <a:ext uri="{FF2B5EF4-FFF2-40B4-BE49-F238E27FC236}">
                <a16:creationId xmlns:a16="http://schemas.microsoft.com/office/drawing/2014/main" id="{EF4B24B6-9A66-5145-B0BB-7CF32D1CD2A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6374879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rge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519749F-F00F-3A41-BD06-A5287E48E4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952500" y="0"/>
            <a:ext cx="10287000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E938-5585-4742-BE5D-E3FDF1FC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000" y="6415802"/>
            <a:ext cx="1800000" cy="246221"/>
          </a:xfrm>
        </p:spPr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DB9A-3759-214C-AD4C-E259C7BD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2F9E-D0AF-354F-8122-5AF55A43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D88334BB-2647-0B4F-8618-96E8F87A126C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598101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Widescreen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2519749F-F00F-3A41-BD06-A5287E48E4E0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0" y="5977"/>
            <a:ext cx="12192000" cy="6858000"/>
          </a:xfrm>
        </p:spPr>
        <p:txBody>
          <a:bodyPr/>
          <a:lstStyle/>
          <a:p>
            <a:r>
              <a:rPr lang="nb-NO"/>
              <a:t>Klikk på ikonet for å legge til et bilde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8AFE938-5585-4742-BE5D-E3FDF1FC047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06000" y="6415802"/>
            <a:ext cx="1800000" cy="246221"/>
          </a:xfrm>
        </p:spPr>
        <p:txBody>
          <a:bodyPr/>
          <a:lstStyle/>
          <a:p>
            <a:fld id="{89D934B1-DD6A-CD43-98B4-84FC6694843F}" type="datetimeFigureOut">
              <a:rPr lang="nb-NO" smtClean="0"/>
              <a:t>20.05.2021</a:t>
            </a:fld>
            <a:endParaRPr lang="nb-NO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01DB9A-3759-214C-AD4C-E259C7BDB7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F932F9E-D0AF-354F-8122-5AF55A43FB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9786000" y="6415802"/>
            <a:ext cx="1800000" cy="246221"/>
          </a:xfrm>
        </p:spPr>
        <p:txBody>
          <a:bodyPr/>
          <a:lstStyle/>
          <a:p>
            <a:fld id="{6C10ECD5-64D1-0845-9040-480B2A52F722}" type="slidenum">
              <a:rPr lang="nb-NO" smtClean="0"/>
              <a:t>‹#›</a:t>
            </a:fld>
            <a:endParaRPr lang="nb-NO"/>
          </a:p>
        </p:txBody>
      </p:sp>
      <p:pic>
        <p:nvPicPr>
          <p:cNvPr id="7" name="bildeplassholder_">
            <a:extLst>
              <a:ext uri="{FF2B5EF4-FFF2-40B4-BE49-F238E27FC236}">
                <a16:creationId xmlns:a16="http://schemas.microsoft.com/office/drawing/2014/main" id="{EA760E89-C881-3B48-A228-2E14D4F18CBB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1677510" y="365125"/>
            <a:ext cx="249809" cy="273600"/>
          </a:xfrm>
          <a:prstGeom prst="rect">
            <a:avLst/>
          </a:prstGeom>
        </p:spPr>
      </p:pic>
      <p:sp>
        <p:nvSpPr>
          <p:cNvPr id="2" name="Plassholder for tekst 1">
            <a:extLst>
              <a:ext uri="{FF2B5EF4-FFF2-40B4-BE49-F238E27FC236}">
                <a16:creationId xmlns:a16="http://schemas.microsoft.com/office/drawing/2014/main" id="{9EE35CFE-C335-4559-BA33-515485791B1F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11677511" y="365125"/>
            <a:ext cx="249809" cy="273600"/>
          </a:xfrm>
          <a:prstGeom prst="rect">
            <a:avLst/>
          </a:prstGeom>
        </p:spPr>
        <p:txBody>
          <a:bodyPr/>
          <a:lstStyle>
            <a:lvl1pPr>
              <a:defRPr sz="100">
                <a:solidFill>
                  <a:srgbClr val="000000"/>
                </a:solidFill>
              </a:defRPr>
            </a:lvl1pPr>
            <a:lvl2pPr>
              <a:defRPr sz="100">
                <a:solidFill>
                  <a:srgbClr val="000000"/>
                </a:solidFill>
              </a:defRPr>
            </a:lvl2pPr>
            <a:lvl3pPr>
              <a:defRPr sz="100">
                <a:solidFill>
                  <a:srgbClr val="000000"/>
                </a:solidFill>
              </a:defRPr>
            </a:lvl3pPr>
            <a:lvl4pPr>
              <a:defRPr sz="100">
                <a:solidFill>
                  <a:srgbClr val="000000"/>
                </a:solidFill>
              </a:defRPr>
            </a:lvl4pPr>
            <a:lvl5pPr>
              <a:defRPr sz="100">
                <a:solidFill>
                  <a:srgbClr val="000000"/>
                </a:solidFill>
              </a:defRPr>
            </a:lvl5pPr>
          </a:lstStyle>
          <a:p>
            <a:pPr lvl="0"/>
            <a:r>
              <a:rPr lang="nb-NO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10355544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160">
          <p15:clr>
            <a:srgbClr val="FBAE40"/>
          </p15:clr>
        </p15:guide>
        <p15:guide id="2" pos="3840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E8311157-A7CE-B84C-9729-A138FAC245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00" y="365125"/>
            <a:ext cx="10983600" cy="792000"/>
          </a:xfrm>
          <a:prstGeom prst="rect">
            <a:avLst/>
          </a:prstGeom>
        </p:spPr>
        <p:txBody>
          <a:bodyPr vert="horz" lIns="0" tIns="0" rIns="0" bIns="0" rtlCol="0" anchor="t">
            <a:normAutofit/>
          </a:bodyPr>
          <a:lstStyle/>
          <a:p>
            <a:r>
              <a:rPr lang="nb-NO"/>
              <a:t>Klikk for å redigere tittelstil</a:t>
            </a:r>
            <a:endParaRPr lang="nb-NO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4CCC8886-4338-C64E-A21A-B872842CCF9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6000" y="1367999"/>
            <a:ext cx="10980000" cy="5040000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nb-NO"/>
              <a:t>Klikk for å redigere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  <a:endParaRPr lang="nb-NO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EBF5522-9EA8-2640-91C8-389CA859DC0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06000" y="6415802"/>
            <a:ext cx="18000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89D934B1-DD6A-CD43-98B4-84FC6694843F}" type="datetimeFigureOut">
              <a:rPr lang="nb-NO" smtClean="0"/>
              <a:pPr/>
              <a:t>20.05.2021</a:t>
            </a:fld>
            <a:endParaRPr lang="nb-NO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4027965-9243-2649-9C8C-57E44949540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496000" y="6415802"/>
            <a:ext cx="72000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ctr">
              <a:defRPr sz="10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endParaRPr lang="nb-NO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40166B-6CDB-5B41-86FA-2C1511DF9C10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9786000" y="6415802"/>
            <a:ext cx="1800000" cy="246221"/>
          </a:xfrm>
          <a:prstGeom prst="rect">
            <a:avLst/>
          </a:prstGeom>
        </p:spPr>
        <p:txBody>
          <a:bodyPr vert="horz" lIns="91440" tIns="45720" rIns="91440" bIns="45720" rtlCol="0" anchor="ctr">
            <a:spAutoFit/>
          </a:bodyPr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  <a:latin typeface="Open Sans" panose="020B0606030504020204" pitchFamily="34" charset="0"/>
                <a:ea typeface="Open Sans" panose="020B0606030504020204" pitchFamily="34" charset="0"/>
                <a:cs typeface="Open Sans" panose="020B0606030504020204" pitchFamily="34" charset="0"/>
              </a:defRPr>
            </a:lvl1pPr>
          </a:lstStyle>
          <a:p>
            <a:fld id="{6C10ECD5-64D1-0845-9040-480B2A52F722}" type="slidenum">
              <a:rPr lang="nb-NO" smtClean="0"/>
              <a:pPr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2207575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49" r:id="rId2"/>
    <p:sldLayoutId id="2147483650" r:id="rId3"/>
    <p:sldLayoutId id="2147483652" r:id="rId4"/>
    <p:sldLayoutId id="2147483653" r:id="rId5"/>
    <p:sldLayoutId id="2147483659" r:id="rId6"/>
    <p:sldLayoutId id="2147483661" r:id="rId7"/>
    <p:sldLayoutId id="2147483663" r:id="rId8"/>
    <p:sldLayoutId id="2147483664" r:id="rId9"/>
    <p:sldLayoutId id="2147483654" r:id="rId10"/>
    <p:sldLayoutId id="2147483655" r:id="rId11"/>
  </p:sldLayoutIdLst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>
          <a:solidFill>
            <a:schemeClr val="accent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100000"/>
        </a:lnSpc>
        <a:spcBef>
          <a:spcPts val="1000"/>
        </a:spcBef>
        <a:buClr>
          <a:schemeClr val="accent2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1pPr>
      <a:lvl2pPr marL="6858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2pPr>
      <a:lvl3pPr marL="11430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3pPr>
      <a:lvl4pPr marL="16002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4pPr>
      <a:lvl5pPr marL="2057400" indent="-228600" algn="l" defTabSz="914400" rtl="0" eaLnBrk="1" latinLnBrk="0" hangingPunct="1">
        <a:lnSpc>
          <a:spcPct val="100000"/>
        </a:lnSpc>
        <a:spcBef>
          <a:spcPts val="500"/>
        </a:spcBef>
        <a:buClr>
          <a:schemeClr val="accent1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Open Sans" panose="020B0606030504020204" pitchFamily="34" charset="0"/>
          <a:ea typeface="Open Sans" panose="020B0606030504020204" pitchFamily="34" charset="0"/>
          <a:cs typeface="Open Sans" panose="020B0606030504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88CB892-2723-2940-9A71-18E795F6F3A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06000" y="1006679"/>
            <a:ext cx="10980000" cy="2068113"/>
          </a:xfrm>
        </p:spPr>
        <p:txBody>
          <a:bodyPr>
            <a:normAutofit/>
          </a:bodyPr>
          <a:lstStyle/>
          <a:p>
            <a:r>
              <a:rPr lang="nn-NO" dirty="0"/>
              <a:t>SAMSPILL I BYGG OG ANLEGG – </a:t>
            </a:r>
            <a:br>
              <a:rPr lang="nn-NO" dirty="0"/>
            </a:br>
            <a:r>
              <a:rPr lang="nb-NO" sz="2800" i="1" dirty="0"/>
              <a:t>«Byggherren er premissgiver for å etablere et samtalerom»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B0470D3-C5CD-0E4C-A85B-4246CA9238E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nb-NO" dirty="0"/>
              <a:t>Arild Mathisen Prosjektsjef</a:t>
            </a:r>
          </a:p>
        </p:txBody>
      </p:sp>
    </p:spTree>
    <p:extLst>
      <p:ext uri="{BB962C8B-B14F-4D97-AF65-F5344CB8AC3E}">
        <p14:creationId xmlns:p14="http://schemas.microsoft.com/office/powerpoint/2010/main" val="5878149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3C1A708-0BEE-45EC-8584-3C4D8A53ED6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00" y="365125"/>
            <a:ext cx="10983600" cy="792000"/>
          </a:xfrm>
        </p:spPr>
        <p:txBody>
          <a:bodyPr anchor="t">
            <a:normAutofit/>
          </a:bodyPr>
          <a:lstStyle/>
          <a:p>
            <a:r>
              <a:rPr lang="nb-NO" b="1" dirty="0"/>
              <a:t>Byggherren som endringsagent</a:t>
            </a:r>
            <a:endParaRPr lang="en-GB" b="1" dirty="0"/>
          </a:p>
        </p:txBody>
      </p:sp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F6F14EF3-7260-48C0-B206-CA329B8F7E4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0533" y="1930399"/>
            <a:ext cx="5531868" cy="4154311"/>
          </a:xfrm>
        </p:spPr>
        <p:txBody>
          <a:bodyPr>
            <a:normAutofit/>
          </a:bodyPr>
          <a:lstStyle/>
          <a:p>
            <a:r>
              <a:rPr lang="en-US" b="1" dirty="0" err="1"/>
              <a:t>Byggherrene</a:t>
            </a:r>
            <a:r>
              <a:rPr lang="en-US" b="1" dirty="0"/>
              <a:t> legger </a:t>
            </a:r>
            <a:r>
              <a:rPr lang="en-US" b="1" dirty="0" err="1"/>
              <a:t>premissene</a:t>
            </a:r>
            <a:r>
              <a:rPr lang="en-US" b="1" dirty="0"/>
              <a:t> for </a:t>
            </a:r>
            <a:r>
              <a:rPr lang="en-US" b="1" dirty="0" err="1"/>
              <a:t>prosjektene</a:t>
            </a:r>
            <a:r>
              <a:rPr lang="en-US" b="1" dirty="0"/>
              <a:t> </a:t>
            </a:r>
            <a:r>
              <a:rPr lang="en-US" b="1" dirty="0" err="1"/>
              <a:t>gjennom</a:t>
            </a:r>
            <a:r>
              <a:rPr lang="en-US" b="1" dirty="0"/>
              <a:t> </a:t>
            </a:r>
            <a:r>
              <a:rPr lang="en-US" b="1" dirty="0" err="1"/>
              <a:t>konkurransegrunnlaget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de </a:t>
            </a:r>
            <a:r>
              <a:rPr lang="en-US" b="1" dirty="0" err="1"/>
              <a:t>øvrige</a:t>
            </a:r>
            <a:r>
              <a:rPr lang="en-US" b="1" dirty="0"/>
              <a:t> </a:t>
            </a:r>
            <a:r>
              <a:rPr lang="en-US" b="1" dirty="0" err="1"/>
              <a:t>kontraktsgrunnlagene</a:t>
            </a:r>
            <a:endParaRPr lang="en-US" b="1" dirty="0"/>
          </a:p>
          <a:p>
            <a:r>
              <a:rPr lang="en-US" b="1" dirty="0" err="1"/>
              <a:t>Markedet</a:t>
            </a:r>
            <a:r>
              <a:rPr lang="en-US" b="1" dirty="0"/>
              <a:t> </a:t>
            </a:r>
            <a:r>
              <a:rPr lang="en-US" b="1" dirty="0" err="1"/>
              <a:t>vil</a:t>
            </a:r>
            <a:r>
              <a:rPr lang="en-US" b="1" dirty="0"/>
              <a:t> over </a:t>
            </a:r>
            <a:r>
              <a:rPr lang="en-US" b="1" dirty="0" err="1"/>
              <a:t>tid</a:t>
            </a:r>
            <a:r>
              <a:rPr lang="en-US" b="1" dirty="0"/>
              <a:t> </a:t>
            </a:r>
            <a:r>
              <a:rPr lang="en-US" b="1" dirty="0" err="1"/>
              <a:t>påvirkes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formes</a:t>
            </a:r>
            <a:r>
              <a:rPr lang="en-US" b="1" dirty="0"/>
              <a:t> av </a:t>
            </a:r>
            <a:r>
              <a:rPr lang="en-US" b="1" dirty="0" err="1"/>
              <a:t>bevisste</a:t>
            </a:r>
            <a:r>
              <a:rPr lang="en-US" b="1" dirty="0"/>
              <a:t> </a:t>
            </a:r>
            <a:r>
              <a:rPr lang="en-US" b="1" dirty="0" err="1"/>
              <a:t>strategiske</a:t>
            </a:r>
            <a:r>
              <a:rPr lang="en-US" b="1" dirty="0"/>
              <a:t> </a:t>
            </a:r>
            <a:r>
              <a:rPr lang="en-US" b="1" dirty="0" err="1"/>
              <a:t>satsinger</a:t>
            </a:r>
            <a:r>
              <a:rPr lang="en-US" b="1" dirty="0"/>
              <a:t> </a:t>
            </a:r>
            <a:r>
              <a:rPr lang="en-US" b="1" dirty="0" err="1"/>
              <a:t>fra</a:t>
            </a:r>
            <a:r>
              <a:rPr lang="en-US" b="1" dirty="0"/>
              <a:t> </a:t>
            </a:r>
            <a:r>
              <a:rPr lang="en-US" b="1" dirty="0" err="1"/>
              <a:t>byggherresiden</a:t>
            </a:r>
            <a:endParaRPr lang="en-US" b="1" dirty="0"/>
          </a:p>
          <a:p>
            <a:r>
              <a:rPr lang="en-US" b="1" dirty="0"/>
              <a:t>Alle store </a:t>
            </a:r>
            <a:r>
              <a:rPr lang="en-US" b="1" dirty="0" err="1"/>
              <a:t>offentlige</a:t>
            </a:r>
            <a:r>
              <a:rPr lang="en-US" b="1" dirty="0"/>
              <a:t> </a:t>
            </a:r>
            <a:r>
              <a:rPr lang="en-US" b="1" dirty="0" err="1"/>
              <a:t>byggherrer</a:t>
            </a:r>
            <a:r>
              <a:rPr lang="en-US" b="1" dirty="0"/>
              <a:t> har et </a:t>
            </a:r>
            <a:r>
              <a:rPr lang="en-US" b="1" dirty="0" err="1"/>
              <a:t>felles</a:t>
            </a:r>
            <a:r>
              <a:rPr lang="en-US" b="1" dirty="0"/>
              <a:t> </a:t>
            </a:r>
            <a:r>
              <a:rPr lang="en-US" b="1" dirty="0" err="1"/>
              <a:t>samfunnsansvar</a:t>
            </a:r>
            <a:r>
              <a:rPr lang="en-US" b="1" dirty="0"/>
              <a:t> for å </a:t>
            </a:r>
            <a:r>
              <a:rPr lang="en-US" b="1" dirty="0" err="1"/>
              <a:t>øke</a:t>
            </a:r>
            <a:r>
              <a:rPr lang="en-US" b="1" dirty="0"/>
              <a:t> </a:t>
            </a:r>
            <a:r>
              <a:rPr lang="en-US" b="1" dirty="0" err="1"/>
              <a:t>nytten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redusere</a:t>
            </a:r>
            <a:r>
              <a:rPr lang="en-US" b="1" dirty="0"/>
              <a:t> </a:t>
            </a:r>
            <a:r>
              <a:rPr lang="en-US" b="1" dirty="0" err="1"/>
              <a:t>kostnadene</a:t>
            </a:r>
            <a:endParaRPr lang="en-US" b="1" dirty="0"/>
          </a:p>
          <a:p>
            <a:r>
              <a:rPr lang="en-US" b="1" u="sng" dirty="0" err="1"/>
              <a:t>Påstand</a:t>
            </a:r>
            <a:r>
              <a:rPr lang="en-US" b="1" u="sng" dirty="0"/>
              <a:t>: </a:t>
            </a:r>
            <a:r>
              <a:rPr lang="en-US" b="1" dirty="0" err="1"/>
              <a:t>Strategisk</a:t>
            </a:r>
            <a:r>
              <a:rPr lang="en-US" b="1" dirty="0"/>
              <a:t> </a:t>
            </a:r>
            <a:r>
              <a:rPr lang="en-US" b="1" dirty="0" err="1"/>
              <a:t>påvirkning</a:t>
            </a:r>
            <a:r>
              <a:rPr lang="en-US" b="1" dirty="0"/>
              <a:t> av </a:t>
            </a:r>
            <a:r>
              <a:rPr lang="en-US" b="1" dirty="0" err="1"/>
              <a:t>leverandørenes</a:t>
            </a:r>
            <a:r>
              <a:rPr lang="en-US" b="1" dirty="0"/>
              <a:t>  </a:t>
            </a:r>
            <a:r>
              <a:rPr lang="en-US" b="1" dirty="0" err="1"/>
              <a:t>forretningsdriverne</a:t>
            </a:r>
            <a:r>
              <a:rPr lang="en-US" b="1" dirty="0"/>
              <a:t>  er </a:t>
            </a:r>
            <a:r>
              <a:rPr lang="en-US" b="1" dirty="0" err="1"/>
              <a:t>byggherrenes</a:t>
            </a:r>
            <a:r>
              <a:rPr lang="en-US" b="1" dirty="0"/>
              <a:t> </a:t>
            </a:r>
            <a:r>
              <a:rPr lang="en-US" b="1" dirty="0" err="1"/>
              <a:t>største</a:t>
            </a:r>
            <a:r>
              <a:rPr lang="en-US" b="1" dirty="0"/>
              <a:t> </a:t>
            </a:r>
            <a:r>
              <a:rPr lang="en-US" b="1" dirty="0" err="1"/>
              <a:t>mulighet</a:t>
            </a:r>
            <a:r>
              <a:rPr lang="en-US" b="1" dirty="0"/>
              <a:t> </a:t>
            </a:r>
            <a:r>
              <a:rPr lang="en-US" b="1" dirty="0" err="1"/>
              <a:t>til</a:t>
            </a:r>
            <a:r>
              <a:rPr lang="en-US" b="1" dirty="0"/>
              <a:t> å </a:t>
            </a:r>
            <a:r>
              <a:rPr lang="en-US" b="1" dirty="0" err="1"/>
              <a:t>øke</a:t>
            </a:r>
            <a:r>
              <a:rPr lang="en-US" b="1" dirty="0"/>
              <a:t> </a:t>
            </a:r>
            <a:r>
              <a:rPr lang="en-US" b="1" dirty="0" err="1"/>
              <a:t>nytten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redusere</a:t>
            </a:r>
            <a:r>
              <a:rPr lang="en-US" b="1" dirty="0"/>
              <a:t> </a:t>
            </a:r>
            <a:r>
              <a:rPr lang="en-US" b="1" dirty="0" err="1"/>
              <a:t>kostnadene</a:t>
            </a:r>
            <a:r>
              <a:rPr lang="en-US" b="1" dirty="0"/>
              <a:t> </a:t>
            </a:r>
          </a:p>
          <a:p>
            <a:endParaRPr lang="en-US" dirty="0"/>
          </a:p>
          <a:p>
            <a:endParaRPr lang="en-US" dirty="0"/>
          </a:p>
        </p:txBody>
      </p:sp>
      <p:pic>
        <p:nvPicPr>
          <p:cNvPr id="1026" name="Picture 2" descr="🥇 casino dealer clipart vector in AI, SVG, EPS or PSD">
            <a:extLst>
              <a:ext uri="{FF2B5EF4-FFF2-40B4-BE49-F238E27FC236}">
                <a16:creationId xmlns:a16="http://schemas.microsoft.com/office/drawing/2014/main" id="{2AE0FCBD-2163-4B63-9151-F1F5950E405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189600" y="2327708"/>
            <a:ext cx="5400000" cy="27170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431372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What Is A Catch-22? - WorldAtlas">
            <a:extLst>
              <a:ext uri="{FF2B5EF4-FFF2-40B4-BE49-F238E27FC236}">
                <a16:creationId xmlns:a16="http://schemas.microsoft.com/office/drawing/2014/main" id="{96046962-F4A3-4EBD-97E6-A73183616FBA}"/>
              </a:ext>
            </a:extLst>
          </p:cNvPr>
          <p:cNvPicPr>
            <a:picLocks noGrp="1" noChangeAspect="1" noChangeArrowheads="1"/>
          </p:cNvPicPr>
          <p:nvPr>
            <p:ph type="pic" sz="quarter" idx="13"/>
          </p:nvPr>
        </p:nvPicPr>
        <p:blipFill rotWithShape="1"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artisticGlowDiffused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/>
        </p:blipFill>
        <p:spPr bwMode="auto">
          <a:xfrm>
            <a:off x="0" y="0"/>
            <a:ext cx="12192000" cy="73177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tel 1">
            <a:extLst>
              <a:ext uri="{FF2B5EF4-FFF2-40B4-BE49-F238E27FC236}">
                <a16:creationId xmlns:a16="http://schemas.microsoft.com/office/drawing/2014/main" id="{5BC59624-FAB3-4831-B817-6BA2D4C27C7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06000" y="365125"/>
            <a:ext cx="10983600" cy="792000"/>
          </a:xfrm>
        </p:spPr>
        <p:txBody>
          <a:bodyPr anchor="t">
            <a:normAutofit/>
          </a:bodyPr>
          <a:lstStyle/>
          <a:p>
            <a:r>
              <a:rPr lang="nb-NO" b="1" dirty="0"/>
              <a:t>Hva er haken?</a:t>
            </a:r>
            <a:endParaRPr lang="en-GB" b="1" dirty="0"/>
          </a:p>
        </p:txBody>
      </p:sp>
      <p:sp>
        <p:nvSpPr>
          <p:cNvPr id="71" name="Content Placeholder 3">
            <a:extLst>
              <a:ext uri="{FF2B5EF4-FFF2-40B4-BE49-F238E27FC236}">
                <a16:creationId xmlns:a16="http://schemas.microsoft.com/office/drawing/2014/main" id="{9D6CA60B-963D-42E4-BC73-1862683B673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02400" y="1648179"/>
            <a:ext cx="10983599" cy="4421154"/>
          </a:xfrm>
        </p:spPr>
        <p:txBody>
          <a:bodyPr>
            <a:normAutofit/>
          </a:bodyPr>
          <a:lstStyle/>
          <a:p>
            <a:pPr>
              <a:spcAft>
                <a:spcPts val="1200"/>
              </a:spcAft>
            </a:pPr>
            <a:r>
              <a:rPr lang="en-US" b="1" dirty="0" err="1"/>
              <a:t>Varige</a:t>
            </a:r>
            <a:r>
              <a:rPr lang="en-US" b="1" dirty="0"/>
              <a:t> </a:t>
            </a:r>
            <a:r>
              <a:rPr lang="en-US" b="1" dirty="0" err="1"/>
              <a:t>endringer</a:t>
            </a:r>
            <a:r>
              <a:rPr lang="en-US" b="1" dirty="0"/>
              <a:t> </a:t>
            </a:r>
            <a:r>
              <a:rPr lang="en-US" b="1" dirty="0" err="1"/>
              <a:t>skapes</a:t>
            </a:r>
            <a:r>
              <a:rPr lang="en-US" b="1" dirty="0"/>
              <a:t> </a:t>
            </a:r>
            <a:r>
              <a:rPr lang="en-US" b="1" dirty="0" err="1"/>
              <a:t>ikke</a:t>
            </a:r>
            <a:r>
              <a:rPr lang="en-US" b="1" dirty="0"/>
              <a:t> </a:t>
            </a:r>
            <a:r>
              <a:rPr lang="en-US" b="1" dirty="0" err="1"/>
              <a:t>på</a:t>
            </a:r>
            <a:r>
              <a:rPr lang="en-US" b="1" dirty="0"/>
              <a:t> “</a:t>
            </a:r>
            <a:r>
              <a:rPr lang="en-US" b="1" dirty="0" err="1"/>
              <a:t>happeningbasis</a:t>
            </a:r>
            <a:r>
              <a:rPr lang="en-US" b="1" dirty="0"/>
              <a:t>” </a:t>
            </a:r>
            <a:r>
              <a:rPr lang="en-US" b="1" dirty="0" err="1"/>
              <a:t>i</a:t>
            </a:r>
            <a:r>
              <a:rPr lang="en-US" b="1" dirty="0"/>
              <a:t> </a:t>
            </a:r>
            <a:r>
              <a:rPr lang="en-US" b="1" dirty="0" err="1"/>
              <a:t>prosjektene</a:t>
            </a:r>
            <a:r>
              <a:rPr lang="en-US" b="1" dirty="0"/>
              <a:t>, det </a:t>
            </a:r>
            <a:r>
              <a:rPr lang="en-US" b="1" dirty="0" err="1"/>
              <a:t>skapes</a:t>
            </a:r>
            <a:r>
              <a:rPr lang="en-US" b="1" dirty="0"/>
              <a:t> </a:t>
            </a:r>
            <a:r>
              <a:rPr lang="en-US" b="1" dirty="0" err="1"/>
              <a:t>gjennom</a:t>
            </a:r>
            <a:r>
              <a:rPr lang="en-US" b="1" dirty="0"/>
              <a:t> </a:t>
            </a:r>
            <a:r>
              <a:rPr lang="en-US" b="1" dirty="0" err="1"/>
              <a:t>bevisst</a:t>
            </a:r>
            <a:r>
              <a:rPr lang="en-US" b="1" dirty="0"/>
              <a:t> </a:t>
            </a:r>
            <a:r>
              <a:rPr lang="en-US" b="1" dirty="0" err="1"/>
              <a:t>og</a:t>
            </a:r>
            <a:r>
              <a:rPr lang="en-US" b="1" dirty="0"/>
              <a:t> </a:t>
            </a:r>
            <a:r>
              <a:rPr lang="en-US" b="1" dirty="0" err="1"/>
              <a:t>langsiktig</a:t>
            </a:r>
            <a:r>
              <a:rPr lang="en-US" b="1" dirty="0"/>
              <a:t> </a:t>
            </a:r>
            <a:r>
              <a:rPr lang="en-US" b="1" dirty="0" err="1"/>
              <a:t>strategisk</a:t>
            </a:r>
            <a:r>
              <a:rPr lang="en-US" b="1" dirty="0"/>
              <a:t> </a:t>
            </a:r>
            <a:r>
              <a:rPr lang="en-US" b="1" dirty="0" err="1"/>
              <a:t>satsning</a:t>
            </a:r>
            <a:r>
              <a:rPr lang="en-US" b="1" dirty="0"/>
              <a:t>.</a:t>
            </a:r>
          </a:p>
          <a:p>
            <a:pPr>
              <a:spcAft>
                <a:spcPts val="1200"/>
              </a:spcAft>
            </a:pPr>
            <a:r>
              <a:rPr lang="nb-NO" b="1" dirty="0"/>
              <a:t>Endring i resultater kommer fra endring i adferd – helt ut i «den spisse enden». Adferd endres ikke av </a:t>
            </a:r>
            <a:r>
              <a:rPr lang="nb-NO" b="1" dirty="0" err="1"/>
              <a:t>kontraktsbestemmelser</a:t>
            </a:r>
            <a:r>
              <a:rPr lang="nb-NO" b="1" dirty="0"/>
              <a:t> men gjennom aktiv ledelse.</a:t>
            </a:r>
          </a:p>
          <a:p>
            <a:pPr>
              <a:spcAft>
                <a:spcPts val="1200"/>
              </a:spcAft>
            </a:pPr>
            <a:r>
              <a:rPr lang="nb-NO" b="1" dirty="0"/>
              <a:t>Endrede </a:t>
            </a:r>
            <a:r>
              <a:rPr lang="nb-NO" b="1" dirty="0" err="1"/>
              <a:t>gjennomføringmodeller</a:t>
            </a:r>
            <a:r>
              <a:rPr lang="nb-NO" b="1" dirty="0"/>
              <a:t> fordrer endrede arbeidsprosesser og rolleutøvelse – fortrinnsvis støttet av tilpassede standardiserte </a:t>
            </a:r>
            <a:r>
              <a:rPr lang="nb-NO" b="1" dirty="0" err="1"/>
              <a:t>kontraktsstandarder</a:t>
            </a:r>
            <a:endParaRPr lang="nb-NO" b="1" dirty="0"/>
          </a:p>
          <a:p>
            <a:pPr>
              <a:spcAft>
                <a:spcPts val="1200"/>
              </a:spcAft>
            </a:pPr>
            <a:r>
              <a:rPr lang="nb-NO" b="1" dirty="0"/>
              <a:t>Endrede og gjerne mer avanserte former for samhandling krever TRENING for å gi bedret utbytte!</a:t>
            </a:r>
          </a:p>
          <a:p>
            <a:pPr>
              <a:spcAft>
                <a:spcPts val="1200"/>
              </a:spcAft>
            </a:pPr>
            <a:r>
              <a:rPr lang="nb-NO" b="1" dirty="0"/>
              <a:t>Samkjøring og trening fordrer en grad av langsiktighet</a:t>
            </a:r>
          </a:p>
          <a:p>
            <a:pPr>
              <a:spcAft>
                <a:spcPts val="1200"/>
              </a:spcAft>
            </a:pPr>
            <a:endParaRPr lang="nb-NO" b="1" dirty="0"/>
          </a:p>
          <a:p>
            <a:endParaRPr lang="nb-NO" b="1" dirty="0"/>
          </a:p>
          <a:p>
            <a:endParaRPr lang="en-US" b="1" dirty="0"/>
          </a:p>
          <a:p>
            <a:endParaRPr lang="en-US" b="1" dirty="0"/>
          </a:p>
          <a:p>
            <a:endParaRPr lang="en-US" b="1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98690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e 6">
            <a:extLst>
              <a:ext uri="{FF2B5EF4-FFF2-40B4-BE49-F238E27FC236}">
                <a16:creationId xmlns:a16="http://schemas.microsoft.com/office/drawing/2014/main" id="{DD898CB6-10A5-4774-8543-3F1AF09A92D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47554" y="760042"/>
            <a:ext cx="11886402" cy="563142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849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Nye Veier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589199"/>
      </a:accent1>
      <a:accent2>
        <a:srgbClr val="F6433B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pen Sans">
      <a:majorFont>
        <a:latin typeface="Open Sans"/>
        <a:ea typeface=""/>
        <a:cs typeface=""/>
      </a:majorFont>
      <a:minorFont>
        <a:latin typeface="Open San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Nye_Veier-Presentasjonsmal-v3[1].pptx" id="{D8F129AA-1D17-434F-96CE-FEF00C9BCE86}" vid="{9A75B62D-BE54-4875-8A66-6205F54A689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3DF243CBA30034C9D4D4B91638D621C" ma:contentTypeVersion="127" ma:contentTypeDescription="Opprett et nytt dokument." ma:contentTypeScope="" ma:versionID="90021b033b907b1e1c6219f920ddd09c">
  <xsd:schema xmlns:xsd="http://www.w3.org/2001/XMLSchema" xmlns:xs="http://www.w3.org/2001/XMLSchema" xmlns:p="http://schemas.microsoft.com/office/2006/metadata/properties" xmlns:ns2="f72b29d8-9971-4e29-86ab-d6790bfb4f81" xmlns:ns3="b89351d2-7a1c-4897-9aef-8f8d3b695296" xmlns:ns4="http://schemas.microsoft.com/sharepoint/v3/fields" xmlns:ns5="8b8a596e-bb88-47c2-8242-bbe370d64bc0" xmlns:ns6="08f97512-944a-469a-b4e9-7d597b8db846" targetNamespace="http://schemas.microsoft.com/office/2006/metadata/properties" ma:root="true" ma:fieldsID="55b919f05ea4c0174b4040c7c4449747" ns2:_="" ns3:_="" ns4:_="" ns5:_="" ns6:_="">
    <xsd:import namespace="f72b29d8-9971-4e29-86ab-d6790bfb4f81"/>
    <xsd:import namespace="b89351d2-7a1c-4897-9aef-8f8d3b695296"/>
    <xsd:import namespace="http://schemas.microsoft.com/sharepoint/v3/fields"/>
    <xsd:import namespace="8b8a596e-bb88-47c2-8242-bbe370d64bc0"/>
    <xsd:import namespace="08f97512-944a-469a-b4e9-7d597b8db846"/>
    <xsd:element name="properties">
      <xsd:complexType>
        <xsd:sequence>
          <xsd:element name="documentManagement">
            <xsd:complexType>
              <xsd:all>
                <xsd:element ref="ns2:Prosjektnummer" minOccurs="0"/>
                <xsd:element ref="ns2:Originator_x0028__x002a__x0029_" minOccurs="0"/>
                <xsd:element ref="ns2:Disiplin" minOccurs="0"/>
                <xsd:element ref="ns2:Subdisiplin" minOccurs="0"/>
                <xsd:element ref="ns2:Dokumenttype" minOccurs="0"/>
                <xsd:element ref="ns2:Dok_x0020_kategori" minOccurs="0"/>
                <xsd:element ref="ns2:Revisjon" minOccurs="0"/>
                <xsd:element ref="ns2:Dokumenteier" minOccurs="0"/>
                <xsd:element ref="ns2:Forfatter" minOccurs="0"/>
                <xsd:element ref="ns2:Fagavdeling" minOccurs="0"/>
                <xsd:element ref="ns2:Fagnettverk" minOccurs="0"/>
                <xsd:element ref="ns2:Leverand_x00f8_rens_x0020_dokumentkode" minOccurs="0"/>
                <xsd:element ref="ns2:_x0028_Historisk_x0029__x0020_NV_x002d_dokumentkode" minOccurs="0"/>
                <xsd:element ref="ns2:Ephorte" minOccurs="0"/>
                <xsd:element ref="ns2:Erstattetav_x002e__x002e__x002e_" minOccurs="0"/>
                <xsd:element ref="ns2:Prosjektfase" minOccurs="0"/>
                <xsd:element ref="ns2:Beslutningspunkt" minOccurs="0"/>
                <xsd:element ref="ns2:GDPR" minOccurs="0"/>
                <xsd:element ref="ns2:_x00c5_r" minOccurs="0"/>
                <xsd:element ref="ns2:M_x00e5_ned" minOccurs="0"/>
                <xsd:element ref="ns2:Uke" minOccurs="0"/>
                <xsd:element ref="ns2:Land" minOccurs="0"/>
                <xsd:element ref="ns2:Dato" minOccurs="0"/>
                <xsd:element ref="ns2:Fylke" minOccurs="0"/>
                <xsd:element ref="ns2:Kommune" minOccurs="0"/>
                <xsd:element ref="ns2:Tegningsnummer" minOccurs="0"/>
                <xsd:element ref="ns3:TFM-kode" minOccurs="0"/>
                <xsd:element ref="ns2:levert_x0020_til" minOccurs="0"/>
                <xsd:element ref="ns2:Motatt_x0020_fra" minOccurs="0"/>
                <xsd:element ref="ns2:Arkivert_x0020_i_x0020_ePhorte" minOccurs="0"/>
                <xsd:element ref="ns2:Godkjenner" minOccurs="0"/>
                <xsd:element ref="ns2:Frist" minOccurs="0"/>
                <xsd:element ref="ns2:Ansvarlig" minOccurs="0"/>
                <xsd:element ref="ns2:Sjekkesav" minOccurs="0"/>
                <xsd:element ref="ns2:Tagg" minOccurs="0"/>
                <xsd:element ref="ns2:Kontroll" minOccurs="0"/>
                <xsd:element ref="ns4:_Version" minOccurs="0"/>
                <xsd:element ref="ns2:Dokumentnummer" minOccurs="0"/>
                <xsd:element ref="ns2:hbcd5d6b94314d31b413d44295e890d6" minOccurs="0"/>
                <xsd:element ref="ns2:b8571540d9ed41149076d68f2b2a1201" minOccurs="0"/>
                <xsd:element ref="ns2:i9031884d416403ebf845568f6807b9d" minOccurs="0"/>
                <xsd:element ref="ns5:TaxCatchAll" minOccurs="0"/>
                <xsd:element ref="ns2:d0d5b206d08c4d75b9961ae69e76886a" minOccurs="0"/>
                <xsd:element ref="ns2:kcc059d0f66e44e4a0bf5366f0ea6a58" minOccurs="0"/>
                <xsd:element ref="ns6:_dlc_DocIdUrl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6:_dlc_DocId" minOccurs="0"/>
                <xsd:element ref="ns2:MediaServiceMetadata" minOccurs="0"/>
                <xsd:element ref="ns2:MediaServiceFastMetadata" minOccurs="0"/>
                <xsd:element ref="ns6:SharedWithUsers" minOccurs="0"/>
                <xsd:element ref="ns6:SharedWithDetails" minOccurs="0"/>
                <xsd:element ref="ns2:MediaServiceDateTaken" minOccurs="0"/>
                <xsd:element ref="ns6:_dlc_DocIdPersistId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72b29d8-9971-4e29-86ab-d6790bfb4f81" elementFormDefault="qualified">
    <xsd:import namespace="http://schemas.microsoft.com/office/2006/documentManagement/types"/>
    <xsd:import namespace="http://schemas.microsoft.com/office/infopath/2007/PartnerControls"/>
    <xsd:element name="Prosjektnummer" ma:index="1" nillable="true" ma:displayName="Prosjektnummer" ma:format="Dropdown" ma:internalName="Prosjektnummer" ma:readOnly="false">
      <xsd:simpleType>
        <xsd:restriction base="dms:Choice">
          <xsd:enumeration value="N/A"/>
          <xsd:enumeration value="10000 - Felleskostnader HK"/>
          <xsd:enumeration value="10100 - Økonomi"/>
          <xsd:enumeration value="10200 - IKT"/>
          <xsd:enumeration value="10300 - HR"/>
          <xsd:enumeration value="10400 - HMS"/>
          <xsd:enumeration value="10500 - Kontrakt og anskaffelser"/>
          <xsd:enumeration value="10600 - Plan og samfunn"/>
          <xsd:enumeration value="10700 - Teknologi og utbygging"/>
          <xsd:enumeration value="10701 - Forskning og utvikling"/>
          <xsd:enumeration value="10800 - IPK - Internt Prosjektkontor"/>
          <xsd:enumeration value="10801 - P1 – P5 Virksomhetsstyring, prosess og dokumenthåndtering"/>
          <xsd:enumeration value="10802 - Helhetlig prosjektoppfølging"/>
          <xsd:enumeration value="10810 - Digitalisering"/>
          <xsd:enumeration value="10811 - Dokumentstyring"/>
          <xsd:enumeration value="10812 - eGrunnerverv"/>
          <xsd:enumeration value="12000 - E6 Trøndelag - Administrasjon"/>
          <xsd:enumeration value="12100 - E6 Ulsberg - Melhus"/>
          <xsd:enumeration value="12110 - E6 Ulsberg - Vindåsliene"/>
          <xsd:enumeration value="12120 - E6 Korporalsbrua - Gyllan"/>
          <xsd:enumeration value="12130 - E6 Gyllan - Kvål"/>
          <xsd:enumeration value="12140 - E6 Kvål - Melhus sentrum"/>
          <xsd:enumeration value="12200 - E6 Ranheim - Åsen"/>
          <xsd:enumeration value="12210 - E6 Ranheim - Værnes"/>
          <xsd:enumeration value="12220 - E6 Kvithammar - Åsen"/>
          <xsd:enumeration value="13000 - E6 Mjøsområdet - Administrasjon"/>
          <xsd:enumeration value="13100 - E6 Kolomoen - Moelv"/>
          <xsd:enumeration value="13101 - E6 Kolomen - Arnkvern"/>
          <xsd:enumeration value="13102 - E6 Arnkvern - Moelv"/>
          <xsd:enumeration value="13199 - E6 Innlandet - Arbeid for BANE NOR"/>
          <xsd:enumeration value="13200 - E6 Moelv - Øyer Sør"/>
          <xsd:enumeration value="13300 - E6 Biri - Vingrom"/>
          <xsd:enumeration value="13400 - E6 Vingrom - Ensby"/>
          <xsd:enumeration value="13500 - E6 Moelv - Biri"/>
          <xsd:enumeration value="14000 - E18 SørØst - Administrasjon"/>
          <xsd:enumeration value="14010 - E18 SørØst - Administrasjon Rugtvedt"/>
          <xsd:enumeration value="14020 - E18 SørØst - Administrasjon Longum"/>
          <xsd:enumeration value="14100 - E18 Langangen - Rugtvedt"/>
          <xsd:enumeration value="14200 - E18 Rugtvedt - Dørdal"/>
          <xsd:enumeration value="14300 - E18 Dørdal - Grimstad"/>
          <xsd:enumeration value="14400 - E18 Tvedestrand - Arendal"/>
          <xsd:enumeration value="14500 - E18 Arendal - Grimstad"/>
          <xsd:enumeration value="14600 - E18 Kjørholt og Bamble Tunneler"/>
          <xsd:enumeration value="15000 - E39 SørVest - Administrasjon"/>
          <xsd:enumeration value="15010 - Forus - Administrasjon"/>
          <xsd:enumeration value="15100 - E18/E39 Vige - Kristiansand Vest"/>
          <xsd:enumeration value="15200 - E39 Kristiansand Vest - Mandal Øst"/>
          <xsd:enumeration value="15299 - E39 SørVest - Arbeid for Vest Agder Fylkeskommune"/>
          <xsd:enumeration value="15300 - E39 Mandal Øst - Mandal"/>
          <xsd:enumeration value="15400 - E39 Mandal - Herdal"/>
          <xsd:enumeration value="15410 - E39 Herdal - Røyskår"/>
          <xsd:enumeration value="15500 - E39 Lyngdal Vest (Røysgård) - Flekkefjord Øst"/>
          <xsd:enumeration value="15600 - E39 Flekkefjord Øst - Egersund Øst"/>
          <xsd:enumeration value="15700 - E39 Egersund Øst - Ålgård"/>
          <xsd:enumeration value="19000 - Drift &amp; Trafikantnytte- administrasjon"/>
          <xsd:enumeration value="90000 - Fordeling og ompostering indirekte"/>
        </xsd:restriction>
      </xsd:simpleType>
    </xsd:element>
    <xsd:element name="Originator_x0028__x002a__x0029_" ma:index="2" nillable="true" ma:displayName="Originator" ma:format="Dropdown" ma:internalName="Originator_x0028__x002a__x0029_" ma:readOnly="false">
      <xsd:simpleType>
        <xsd:restriction base="dms:Choice">
          <xsd:enumeration value="Andre"/>
          <xsd:enumeration value="MYN"/>
          <xsd:enumeration value="NV"/>
          <xsd:enumeration value="RG"/>
          <xsd:enumeration value="TE"/>
        </xsd:restriction>
      </xsd:simpleType>
    </xsd:element>
    <xsd:element name="Disiplin" ma:index="3" nillable="true" ma:displayName="Primærdisiplin" ma:format="Dropdown" ma:internalName="Disiplin0" ma:readOnly="false">
      <xsd:simpleType>
        <xsd:restriction base="dms:Choice">
          <xsd:enumeration value="Administrasjon"/>
          <xsd:enumeration value="Arkeologi​"/>
          <xsd:enumeration value="Automasjon​"/>
          <xsd:enumeration value="Avskoging​"/>
          <xsd:enumeration value="BIM​"/>
          <xsd:enumeration value="Bompenger​"/>
          <xsd:enumeration value="Elektro​"/>
          <xsd:enumeration value="FDV​"/>
          <xsd:enumeration value="Finans​"/>
          <xsd:enumeration value="Fremdriftsplanlegging​"/>
          <xsd:enumeration value="Geologi og geoteknikk​"/>
          <xsd:enumeration value="Geomatikk​"/>
          <xsd:enumeration value="Grunnerverv​"/>
          <xsd:enumeration value="HMS​"/>
          <xsd:enumeration value="Idriftsettelse/ Ferdigstillelse​"/>
          <xsd:enumeration value="IT drift​"/>
          <xsd:enumeration value="IT strategi/utvikling​"/>
          <xsd:enumeration value="Juridisk​"/>
          <xsd:enumeration value="Kalkulasjon​"/>
          <xsd:enumeration value="Kommunikasjon​"/>
          <xsd:enumeration value="Konstruksjon"/>
          <xsd:enumeration value="Kontrakt og anskaffelse​"/>
          <xsd:enumeration value="Kvalitet​"/>
          <xsd:enumeration value="Personal-administrasjon​"/>
          <xsd:enumeration value="Planprosesser og regulering​"/>
          <xsd:enumeration value="Prosjektstyring​"/>
          <xsd:enumeration value="Risikostyring​"/>
          <xsd:enumeration value="Riving​"/>
          <xsd:enumeration value="Samfunnsansvar​"/>
          <xsd:enumeration value="Samfunnsøkonomi​"/>
          <xsd:enumeration value="Sprengning​"/>
          <xsd:enumeration value="Teknisk kvalitet​"/>
          <xsd:enumeration value="Teknologi​"/>
          <xsd:enumeration value="Trafikkplanlegging​"/>
          <xsd:enumeration value="Trafikksikkerhet​"/>
          <xsd:enumeration value="Transportanalyse​"/>
          <xsd:enumeration value="Tunnel"/>
          <xsd:enumeration value="Vann og avløp​"/>
          <xsd:enumeration value="Vei"/>
          <xsd:enumeration value="Veidata​"/>
          <xsd:enumeration value="Ytre miljø​"/>
          <xsd:enumeration value="Økonomi​​"/>
        </xsd:restriction>
      </xsd:simpleType>
    </xsd:element>
    <xsd:element name="Subdisiplin" ma:index="4" nillable="true" ma:displayName="Sekundærdisipliner" ma:internalName="Subdisiplin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dministrasjon"/>
                    <xsd:enumeration value="Arkeologi​"/>
                    <xsd:enumeration value="Automasjon​"/>
                    <xsd:enumeration value="Avskoging​"/>
                    <xsd:enumeration value="BIM​"/>
                    <xsd:enumeration value="Bompenger​"/>
                    <xsd:enumeration value="Elektro​"/>
                    <xsd:enumeration value="Finans​"/>
                    <xsd:enumeration value="FDV​"/>
                    <xsd:enumeration value="Fremdriftsplanlegging​"/>
                    <xsd:enumeration value="Geologi og geoteknikk​"/>
                    <xsd:enumeration value="Geomatikk​"/>
                    <xsd:enumeration value="Grunnerverv​"/>
                    <xsd:enumeration value="HMS​"/>
                    <xsd:enumeration value="Idriftsettelse/ Ferdigstillelse​"/>
                    <xsd:enumeration value="IT drift​"/>
                    <xsd:enumeration value="IT strategi/utvikling​"/>
                    <xsd:enumeration value="Juridisk​"/>
                    <xsd:enumeration value="Kalkulasjon​"/>
                    <xsd:enumeration value="Kommunikasjon​"/>
                    <xsd:enumeration value="Konstruksjon​"/>
                    <xsd:enumeration value="Kontrakt og anskaffelse​"/>
                    <xsd:enumeration value="Kvalitet​"/>
                    <xsd:enumeration value="Personal-administrasjon​"/>
                    <xsd:enumeration value="Planprosesser og regulering​"/>
                    <xsd:enumeration value="Prosjektstyring​"/>
                    <xsd:enumeration value="Risikostyring​"/>
                    <xsd:enumeration value="Riving​"/>
                    <xsd:enumeration value="Samfunnsansvar​"/>
                    <xsd:enumeration value="Samfunnsøkonomi​"/>
                    <xsd:enumeration value="Sprengning​"/>
                    <xsd:enumeration value="Teknisk kvalitet​"/>
                    <xsd:enumeration value="Teknologi​"/>
                    <xsd:enumeration value="Trafikkplanlegging​"/>
                    <xsd:enumeration value="Trafikksikkerhet​"/>
                    <xsd:enumeration value="Transportanalyse​"/>
                    <xsd:enumeration value="Tunnel"/>
                    <xsd:enumeration value="Vann og avløp​"/>
                    <xsd:enumeration value="Vei"/>
                    <xsd:enumeration value="Veidata​"/>
                    <xsd:enumeration value="Ytre miljø​"/>
                    <xsd:enumeration value="Økonomi​​"/>
                  </xsd:restriction>
                </xsd:simpleType>
              </xsd:element>
            </xsd:sequence>
          </xsd:extension>
        </xsd:complexContent>
      </xsd:complexType>
    </xsd:element>
    <xsd:element name="Dokumenttype" ma:index="5" nillable="true" ma:displayName="Dokumenttype" ma:format="Dropdown" ma:internalName="Dokumenttype" ma:readOnly="false">
      <xsd:simpleType>
        <xsd:restriction base="dms:Choice">
          <xsd:enumeration value="Analyse​"/>
          <xsd:enumeration value="Anbefaling​"/>
          <xsd:enumeration value="Arbeidsomfang​"/>
          <xsd:enumeration value="Audiovisuell​"/>
          <xsd:enumeration value="Avtale​"/>
          <xsd:enumeration value="Avvik​"/>
          <xsd:enumeration value="Bestilling​"/>
          <xsd:enumeration value="Bilde​"/>
          <xsd:enumeration value="Brev​"/>
          <xsd:enumeration value="Budsjett​"/>
          <xsd:enumeration value="Data​"/>
          <xsd:enumeration value="Datablad​"/>
          <xsd:enumeration value="Diagram​"/>
          <xsd:enumeration value="Doccier​"/>
          <xsd:enumeration value="E-post"/>
          <xsd:enumeration value="Enlinjediagram​"/>
          <xsd:enumeration value="Erklæring​"/>
          <xsd:enumeration value="Flytskjema​"/>
          <xsd:enumeration value="Forespørsel​"/>
          <xsd:enumeration value="Kalkyle​"/>
          <xsd:enumeration value="Konkurransegrunnlag​"/>
          <xsd:enumeration value="Kontrakt​"/>
          <xsd:enumeration value="Lisens​"/>
          <xsd:enumeration value="Liste​"/>
          <xsd:enumeration value="Mal​"/>
          <xsd:enumeration value="Manual​"/>
          <xsd:enumeration value="Melding​"/>
          <xsd:enumeration value="Møtereferat​"/>
          <xsd:enumeration value="Notat​"/>
          <xsd:enumeration value="Plan​"/>
          <xsd:enumeration value="Presentasjon​"/>
          <xsd:enumeration value="Prosedyrer​"/>
          <xsd:enumeration value="Rapport​"/>
          <xsd:enumeration value="Referat​"/>
          <xsd:enumeration value="Register​"/>
          <xsd:enumeration value="Regnskap​"/>
          <xsd:enumeration value="Rekvisisjon​"/>
          <xsd:enumeration value="Reservedelsliste​"/>
          <xsd:enumeration value="Risikovurdering​"/>
          <xsd:enumeration value="SAK​"/>
          <xsd:enumeration value="Samsvarserklæring​"/>
          <xsd:enumeration value="Sertifikat​"/>
          <xsd:enumeration value="Sjekkliste​"/>
          <xsd:enumeration value="Skjema​"/>
          <xsd:enumeration value="Skriv​"/>
          <xsd:enumeration value="Sløyfediagram​"/>
          <xsd:enumeration value="Spesifikasjon​"/>
          <xsd:enumeration value="Studie​"/>
          <xsd:enumeration value="Søknad​"/>
          <xsd:enumeration value="Tegning​"/>
          <xsd:enumeration value="Test​"/>
          <xsd:enumeration value="Tilbud​"/>
          <xsd:enumeration value="Veiledning​"/>
          <xsd:enumeration value="Video/lyd/bilde – multimedia​"/>
          <xsd:enumeration value="Vilkår og bestemmelser​"/>
        </xsd:restriction>
      </xsd:simpleType>
    </xsd:element>
    <xsd:element name="Dok_x0020_kategori" ma:index="6" nillable="true" ma:displayName="Dok kategori" ma:format="Dropdown" ma:internalName="Dok_x0020_kategori" ma:readOnly="false">
      <xsd:simpleType>
        <xsd:restriction base="dms:Choice">
          <xsd:enumeration value="Administrativt​"/>
          <xsd:enumeration value="Teknisk​"/>
          <xsd:enumeration value="Kontraktuelt​"/>
          <xsd:enumeration value="Korrespondanse"/>
        </xsd:restriction>
      </xsd:simpleType>
    </xsd:element>
    <xsd:element name="Revisjon" ma:index="7" nillable="true" ma:displayName="Revisjon" ma:decimals="0" ma:default="1" ma:internalName="Revisjon" ma:readOnly="false" ma:percentage="FALSE">
      <xsd:simpleType>
        <xsd:restriction base="dms:Number"/>
      </xsd:simpleType>
    </xsd:element>
    <xsd:element name="Dokumenteier" ma:index="8" nillable="true" ma:displayName="Dokumenteier" ma:list="UserInfo" ma:SharePointGroup="0" ma:internalName="Dokumenteier" ma:readOnly="false" ma:showField="NameWithPictureAndDetails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Forfatter" ma:index="9" nillable="true" ma:displayName="Forfatter" ma:list="UserInfo" ma:SharePointGroup="0" ma:internalName="Forfatter" ma:readOnly="false" ma:showField="ImnNam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Fagavdeling" ma:index="10" nillable="true" ma:displayName="Fagavdeling" ma:format="Dropdown" ma:internalName="Fagavdeling" ma:readOnly="false">
      <xsd:simpleType>
        <xsd:union memberTypes="dms:Text">
          <xsd:simpleType>
            <xsd:restriction base="dms:Choice">
              <xsd:enumeration value="N/A"/>
              <xsd:enumeration value="Planprosesser og samfunnskontakt​"/>
              <xsd:enumeration value="Teknologi og utbyggingsstrategi​"/>
              <xsd:enumeration value="Kontrakt og anskaffelser​"/>
              <xsd:enumeration value="HMSK og samfunnsansvar​"/>
              <xsd:enumeration value="Finans, økonomi og virksomhetsstyring​"/>
            </xsd:restriction>
          </xsd:simpleType>
        </xsd:union>
      </xsd:simpleType>
    </xsd:element>
    <xsd:element name="Fagnettverk" ma:index="12" nillable="true" ma:displayName="Fagnettverk" ma:format="Dropdown" ma:internalName="Fagnettverk" ma:readOnly="false">
      <xsd:simpleType>
        <xsd:union memberTypes="dms:Text">
          <xsd:simpleType>
            <xsd:restriction base="dms:Choice">
              <xsd:enumeration value="N/A"/>
              <xsd:enumeration value="Admin​"/>
              <xsd:enumeration value="Arkiv/dokument​"/>
              <xsd:enumeration value="Controlling​"/>
              <xsd:enumeration value="Drift og vedlikehold​"/>
              <xsd:enumeration value="Grunnerverv​"/>
              <xsd:enumeration value="Kommunikasjon​"/>
              <xsd:enumeration value="Konstruksjon​"/>
              <xsd:enumeration value="Kontrakt​"/>
              <xsd:enumeration value="Kvalitet/LEAN​"/>
              <xsd:enumeration value="Planprosesser​"/>
              <xsd:enumeration value="Prosjektstyring​"/>
              <xsd:enumeration value="Teknologi​"/>
              <xsd:enumeration value="Utbyggingsledelse​"/>
              <xsd:enumeration value="Vei/BIM​"/>
              <xsd:enumeration value="Ytre miljø"/>
            </xsd:restriction>
          </xsd:simpleType>
        </xsd:union>
      </xsd:simpleType>
    </xsd:element>
    <xsd:element name="Leverand_x00f8_rens_x0020_dokumentkode" ma:index="13" nillable="true" ma:displayName="Leverandørens dokumentkode" ma:internalName="Leverand_x00f8_rens_x0020_dokumentkode" ma:readOnly="false">
      <xsd:simpleType>
        <xsd:restriction base="dms:Text">
          <xsd:maxLength value="255"/>
        </xsd:restriction>
      </xsd:simpleType>
    </xsd:element>
    <xsd:element name="_x0028_Historisk_x0029__x0020_NV_x002d_dokumentkode" ma:index="14" nillable="true" ma:displayName="(Historisk) NV-dokumentkode" ma:internalName="_x0028_Historisk_x0029__x0020_NV_x002d_dokumentkode" ma:readOnly="false">
      <xsd:simpleType>
        <xsd:restriction base="dms:Text">
          <xsd:maxLength value="255"/>
        </xsd:restriction>
      </xsd:simpleType>
    </xsd:element>
    <xsd:element name="Ephorte" ma:index="15" nillable="true" ma:displayName="ePhorte" ma:internalName="Ephorte" ma:readOnly="false">
      <xsd:simpleType>
        <xsd:restriction base="dms:Text">
          <xsd:maxLength value="255"/>
        </xsd:restriction>
      </xsd:simpleType>
    </xsd:element>
    <xsd:element name="Erstattetav_x002e__x002e__x002e_" ma:index="16" nillable="true" ma:displayName="Erstattet av..." ma:format="Hyperlink" ma:internalName="Erstattetav_x002e__x002e__x002e_" ma:readOnly="fals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Prosjektfase" ma:index="17" nillable="true" ma:displayName="Prosjektfase" ma:internalName="Prosjektfas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 (Not applicable)​"/>
                    <xsd:enumeration value="Kooridorutredning​"/>
                    <xsd:enumeration value="Gjennomf.- og kontr.strategi​"/>
                    <xsd:enumeration value="Plan for anskaffelse​"/>
                    <xsd:enumeration value="Kvalifikasjonskrav​"/>
                    <xsd:enumeration value="Konkurransegrunnlag​"/>
                    <xsd:enumeration value="Prekvalifisering​"/>
                    <xsd:enumeration value="Tilbud​"/>
                    <xsd:enumeration value="Evaluering​"/>
                    <xsd:enumeration value="Leveranseplan​"/>
                    <xsd:enumeration value="Kontrahering​"/>
                    <xsd:enumeration value="​Integrert samhandling​"/>
                    <xsd:enumeration value="Reguleringsplan​"/>
                    <xsd:enumeration value="Involvering fra D&amp;V​"/>
                    <xsd:enumeration value="Prosjektering​"/>
                    <xsd:enumeration value="Bygging​"/>
                    <xsd:enumeration value="Ferdigstillelse​"/>
                    <xsd:enumeration value="Demobilisering​"/>
                    <xsd:enumeration value="Drift- og garantioppfølging"/>
                  </xsd:restriction>
                </xsd:simpleType>
              </xsd:element>
            </xsd:sequence>
          </xsd:extension>
        </xsd:complexContent>
      </xsd:complexType>
    </xsd:element>
    <xsd:element name="Beslutningspunkt" ma:index="18" nillable="true" ma:displayName="Beslutningspunkt" ma:internalName="Beslutningspunkt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N/A (Not applicable)​"/>
                    <xsd:enumeration value="BP0 Prosj.oppst. u. korridorvalg​"/>
                    <xsd:enumeration value="BP1 Prosj.oppst. m. kooridorvalg​"/>
                    <xsd:enumeration value="BP2 Godkj. gj.føring og kontr.strategi​"/>
                    <xsd:enumeration value="BPx Inngå VUA​"/>
                    <xsd:enumeration value="BP3 Kunngjøring konkurranse​"/>
                    <xsd:enumeration value="BP4 Godkjenne valg av kvalifiserte​"/>
                    <xsd:enumeration value="BP5 Inv.beslutning/godkj. Entreprenør​"/>
                    <xsd:enumeration value="BP6 Inngå avtale m. entreprenør​"/>
                    <xsd:enumeration value="BP7 Bekrefte igangsetting av utb.​"/>
                    <xsd:enumeration value="BP8 Overlevere og inngå avtale D&amp;V​"/>
                  </xsd:restriction>
                </xsd:simpleType>
              </xsd:element>
            </xsd:sequence>
          </xsd:extension>
        </xsd:complexContent>
      </xsd:complexType>
    </xsd:element>
    <xsd:element name="GDPR" ma:index="19" nillable="true" ma:displayName="GDPR" ma:format="Dropdown" ma:internalName="GDPR" ma:readOnly="false">
      <xsd:simpleType>
        <xsd:restriction base="dms:Choice">
          <xsd:enumeration value="Ikke vurdert"/>
          <xsd:enumeration value="Nei"/>
          <xsd:enumeration value="Ja"/>
        </xsd:restriction>
      </xsd:simpleType>
    </xsd:element>
    <xsd:element name="_x00c5_r" ma:index="20" nillable="true" ma:displayName="År" ma:internalName="_x00c5_r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2016​"/>
                    <xsd:enumeration value="2017​"/>
                    <xsd:enumeration value="2018​"/>
                    <xsd:enumeration value="2019​"/>
                    <xsd:enumeration value="2020​"/>
                    <xsd:enumeration value="2021​"/>
                    <xsd:enumeration value="2022​"/>
                    <xsd:enumeration value="2023​"/>
                    <xsd:enumeration value="2024​"/>
                    <xsd:enumeration value="2025​"/>
                    <xsd:enumeration value="2026​"/>
                    <xsd:enumeration value="2027​"/>
                    <xsd:enumeration value="2028​"/>
                    <xsd:enumeration value="2029​"/>
                    <xsd:enumeration value="2030"/>
                  </xsd:restriction>
                </xsd:simpleType>
              </xsd:element>
            </xsd:sequence>
          </xsd:extension>
        </xsd:complexContent>
      </xsd:complexType>
    </xsd:element>
    <xsd:element name="M_x00e5_ned" ma:index="21" nillable="true" ma:displayName="Måned" ma:internalName="M_x00e5_ned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Jan​"/>
                    <xsd:enumeration value="Feb​"/>
                    <xsd:enumeration value="Mar​"/>
                    <xsd:enumeration value="Apr​"/>
                    <xsd:enumeration value="Mai​"/>
                    <xsd:enumeration value="Jun​"/>
                    <xsd:enumeration value="Jul​"/>
                    <xsd:enumeration value="Aug​"/>
                    <xsd:enumeration value="Sep​"/>
                    <xsd:enumeration value="Okt​"/>
                    <xsd:enumeration value="Nov​"/>
                    <xsd:enumeration value="Des"/>
                  </xsd:restriction>
                </xsd:simpleType>
              </xsd:element>
            </xsd:sequence>
          </xsd:extension>
        </xsd:complexContent>
      </xsd:complexType>
    </xsd:element>
    <xsd:element name="Uke" ma:index="22" nillable="true" ma:displayName="Uke" ma:internalName="Uk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1"/>
                    <xsd:enumeration value="2"/>
                    <xsd:enumeration value="3"/>
                    <xsd:enumeration value="4"/>
                    <xsd:enumeration value="5"/>
                    <xsd:enumeration value="6"/>
                    <xsd:enumeration value="7"/>
                    <xsd:enumeration value="8"/>
                    <xsd:enumeration value="9"/>
                    <xsd:enumeration value="10"/>
                    <xsd:enumeration value="11"/>
                    <xsd:enumeration value="12"/>
                    <xsd:enumeration value="13"/>
                    <xsd:enumeration value="14"/>
                    <xsd:enumeration value="15"/>
                    <xsd:enumeration value="16"/>
                    <xsd:enumeration value="17"/>
                    <xsd:enumeration value="18"/>
                    <xsd:enumeration value="19"/>
                    <xsd:enumeration value="20"/>
                    <xsd:enumeration value="21"/>
                    <xsd:enumeration value="22"/>
                    <xsd:enumeration value="23"/>
                    <xsd:enumeration value="24"/>
                    <xsd:enumeration value="25"/>
                    <xsd:enumeration value="26"/>
                    <xsd:enumeration value="27"/>
                    <xsd:enumeration value="28"/>
                    <xsd:enumeration value="29"/>
                    <xsd:enumeration value="30"/>
                    <xsd:enumeration value="31"/>
                    <xsd:enumeration value="32"/>
                    <xsd:enumeration value="33"/>
                    <xsd:enumeration value="34"/>
                    <xsd:enumeration value="35"/>
                    <xsd:enumeration value="36"/>
                    <xsd:enumeration value="37"/>
                    <xsd:enumeration value="38"/>
                    <xsd:enumeration value="39"/>
                    <xsd:enumeration value="40"/>
                    <xsd:enumeration value="41"/>
                    <xsd:enumeration value="42"/>
                    <xsd:enumeration value="43"/>
                    <xsd:enumeration value="44"/>
                    <xsd:enumeration value="45"/>
                    <xsd:enumeration value="46"/>
                    <xsd:enumeration value="47"/>
                    <xsd:enumeration value="48"/>
                    <xsd:enumeration value="49"/>
                    <xsd:enumeration value="50"/>
                    <xsd:enumeration value="51"/>
                    <xsd:enumeration value="52"/>
                    <xsd:enumeration value="53"/>
                  </xsd:restriction>
                </xsd:simpleType>
              </xsd:element>
            </xsd:sequence>
          </xsd:extension>
        </xsd:complexContent>
      </xsd:complexType>
    </xsd:element>
    <xsd:element name="Land" ma:index="23" nillable="true" ma:displayName="Land" ma:default="Norge" ma:internalName="Land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fghanistan"/>
                    <xsd:enumeration value="Albania"/>
                    <xsd:enumeration value="Algerie"/>
                    <xsd:enumeration value="Amerikansk Samoa"/>
                    <xsd:enumeration value="Andorra"/>
                    <xsd:enumeration value="Angola"/>
                    <xsd:enumeration value="Anguilla"/>
                    <xsd:enumeration value="Antarktis"/>
                    <xsd:enumeration value="Antigua og Barbuda"/>
                    <xsd:enumeration value="Argentina"/>
                    <xsd:enumeration value="Armenia"/>
                    <xsd:enumeration value="Aruba"/>
                    <xsd:enumeration value="Australia"/>
                    <xsd:enumeration value="Azerbaijan"/>
                    <xsd:enumeration value="Bahamas"/>
                    <xsd:enumeration value="Bahrain"/>
                    <xsd:enumeration value="Bangladesh"/>
                    <xsd:enumeration value="Barbados"/>
                    <xsd:enumeration value="Belarus"/>
                    <xsd:enumeration value="Belgia"/>
                    <xsd:enumeration value="Belize"/>
                    <xsd:enumeration value="Benin"/>
                    <xsd:enumeration value="Bermuda"/>
                    <xsd:enumeration value="Bhutan"/>
                    <xsd:enumeration value="Bolivia"/>
                    <xsd:enumeration value="Bosnia-Herzegovina"/>
                    <xsd:enumeration value="Botswana"/>
                    <xsd:enumeration value="Brazil"/>
                    <xsd:enumeration value="Brunei Darussalam"/>
                    <xsd:enumeration value="Bulgaria"/>
                    <xsd:enumeration value="Burkina Faso"/>
                    <xsd:enumeration value="Burma"/>
                    <xsd:enumeration value="Burundi"/>
                    <xsd:enumeration value="Cambodia"/>
                    <xsd:enumeration value="Canada"/>
                    <xsd:enumeration value="Cape Verde"/>
                    <xsd:enumeration value="Cayman Islands"/>
                    <xsd:enumeration value="Central African Republic"/>
                    <xsd:enumeration value="Chad"/>
                    <xsd:enumeration value="Chile"/>
                    <xsd:enumeration value="Christmasøya"/>
                    <xsd:enumeration value="Clipperton Island"/>
                    <xsd:enumeration value="Colombia"/>
                    <xsd:enumeration value="Comoros"/>
                    <xsd:enumeration value="Cook øyene"/>
                    <xsd:enumeration value="Costa Rica"/>
                    <xsd:enumeration value="Cote d’Ivoire"/>
                    <xsd:enumeration value="Croatia"/>
                    <xsd:enumeration value="Cuba"/>
                    <xsd:enumeration value="Danmark"/>
                    <xsd:enumeration value="Djibouti"/>
                    <xsd:enumeration value="Dominica"/>
                    <xsd:enumeration value="Dominikanske Republikk"/>
                    <xsd:enumeration value="Ecuador"/>
                    <xsd:enumeration value="Egypt"/>
                    <xsd:enumeration value="El Salvador"/>
                    <xsd:enumeration value="Equatorial Guinea"/>
                    <xsd:enumeration value="Eritrea"/>
                    <xsd:enumeration value="Estonia"/>
                    <xsd:enumeration value="Ethiopia"/>
                    <xsd:enumeration value="Fiji"/>
                    <xsd:enumeration value="Filipinene"/>
                    <xsd:enumeration value="Finland"/>
                    <xsd:enumeration value="Forente Arabiske Emirater"/>
                    <xsd:enumeration value="Frankrike"/>
                    <xsd:enumeration value="Fransk Guiana"/>
                    <xsd:enumeration value="Fransk Polynesia"/>
                    <xsd:enumeration value="Færøyene"/>
                    <xsd:enumeration value="Gabon"/>
                    <xsd:enumeration value="Gambia"/>
                    <xsd:enumeration value="Georgia"/>
                    <xsd:enumeration value="Ghana"/>
                    <xsd:enumeration value="Gibraltar"/>
                    <xsd:enumeration value="Grenada"/>
                    <xsd:enumeration value="Grønnland"/>
                    <xsd:enumeration value="Guadeloupe"/>
                    <xsd:enumeration value="Guam"/>
                    <xsd:enumeration value="Guatemala"/>
                    <xsd:enumeration value="Guernsey"/>
                    <xsd:enumeration value="Guinea"/>
                    <xsd:enumeration value="Guinea-Bissau"/>
                    <xsd:enumeration value="Guyana"/>
                    <xsd:enumeration value="Haiti"/>
                    <xsd:enumeration value="Hellas"/>
                    <xsd:enumeration value="Honduras"/>
                    <xsd:enumeration value="Hong Kong"/>
                    <xsd:enumeration value="India"/>
                    <xsd:enumeration value="Indonesia"/>
                    <xsd:enumeration value="Irak"/>
                    <xsd:enumeration value="Iran"/>
                    <xsd:enumeration value="Irland"/>
                    <xsd:enumeration value="Island"/>
                    <xsd:enumeration value="Israel"/>
                    <xsd:enumeration value="Italia"/>
                    <xsd:enumeration value="Jamaica"/>
                    <xsd:enumeration value="Jan Mayen"/>
                    <xsd:enumeration value="Japan"/>
                    <xsd:enumeration value="Jersey"/>
                    <xsd:enumeration value="Jomfruøyene"/>
                    <xsd:enumeration value="Jordan"/>
                    <xsd:enumeration value="Jugoslavia"/>
                    <xsd:enumeration value="Kamerun"/>
                    <xsd:enumeration value="Kazakhstan"/>
                    <xsd:enumeration value="Kenya"/>
                    <xsd:enumeration value="Kina"/>
                    <xsd:enumeration value="Kiribati"/>
                    <xsd:enumeration value="Kongo"/>
                    <xsd:enumeration value="Kongo"/>
                    <xsd:enumeration value="Kuwait"/>
                    <xsd:enumeration value="Kypros"/>
                    <xsd:enumeration value="Kyrgyzstan"/>
                    <xsd:enumeration value="Laos"/>
                    <xsd:enumeration value="Latvia"/>
                    <xsd:enumeration value="Lesotho"/>
                    <xsd:enumeration value="Libanon"/>
                    <xsd:enumeration value="Liberia"/>
                    <xsd:enumeration value="Libya"/>
                    <xsd:enumeration value="Liechtenstein"/>
                    <xsd:enumeration value="Lithuania"/>
                    <xsd:enumeration value="Luxembourg"/>
                    <xsd:enumeration value="Macao"/>
                    <xsd:enumeration value="Madagascar"/>
                    <xsd:enumeration value="Makedonia"/>
                    <xsd:enumeration value="Malawi"/>
                    <xsd:enumeration value="Malaysia"/>
                    <xsd:enumeration value="Maldivene"/>
                    <xsd:enumeration value="Mali"/>
                    <xsd:enumeration value="Malta"/>
                    <xsd:enumeration value="Man"/>
                    <xsd:enumeration value="Marshallsøyene"/>
                    <xsd:enumeration value="Martinique"/>
                    <xsd:enumeration value="Mauritania"/>
                    <xsd:enumeration value="Mauritius"/>
                    <xsd:enumeration value="Mayotte"/>
                    <xsd:enumeration value="Mexico"/>
                    <xsd:enumeration value="Micronesia Føderale Stater"/>
                    <xsd:enumeration value="Moldova"/>
                    <xsd:enumeration value="Monaco"/>
                    <xsd:enumeration value="Mongolia"/>
                    <xsd:enumeration value="Montserrat"/>
                    <xsd:enumeration value="Morocco"/>
                    <xsd:enumeration value="Mozambique"/>
                    <xsd:enumeration value="Namibia"/>
                    <xsd:enumeration value="Nauru"/>
                    <xsd:enumeration value="Nederland"/>
                    <xsd:enumeration value="Nederlandske Antiller"/>
                    <xsd:enumeration value="Nepal"/>
                    <xsd:enumeration value="New Caledonia"/>
                    <xsd:enumeration value="New Zealand"/>
                    <xsd:enumeration value="Nicaragua"/>
                    <xsd:enumeration value="Niger"/>
                    <xsd:enumeration value="Nigeria"/>
                    <xsd:enumeration value="Nord-Korea"/>
                    <xsd:enumeration value="Norfolk Island"/>
                    <xsd:enumeration value="Norge"/>
                    <xsd:enumeration value="Northern Mariana Islands"/>
                    <xsd:enumeration value="Oman"/>
                    <xsd:enumeration value="Pakistan"/>
                    <xsd:enumeration value="Palau"/>
                    <xsd:enumeration value="Palestinsk okkupert terretorie"/>
                    <xsd:enumeration value="Panama"/>
                    <xsd:enumeration value="Papua New Guinea"/>
                    <xsd:enumeration value="Paraguay"/>
                    <xsd:enumeration value="Peru"/>
                    <xsd:enumeration value="Polen"/>
                    <xsd:enumeration value="Portugal"/>
                    <xsd:enumeration value="Puerto Rico"/>
                    <xsd:enumeration value="Qatar"/>
                    <xsd:enumeration value="Réunion"/>
                    <xsd:enumeration value="Romania"/>
                    <xsd:enumeration value="Russland"/>
                    <xsd:enumeration value="Rwanda"/>
                    <xsd:enumeration value="Saint Helena"/>
                    <xsd:enumeration value="Saint Kitts og Nevis"/>
                    <xsd:enumeration value="Saint Lucia"/>
                    <xsd:enumeration value="Saint Vincent og the Grenadines"/>
                    <xsd:enumeration value="Samoa"/>
                    <xsd:enumeration value="San Marino"/>
                    <xsd:enumeration value="São Tomé og Príncipe"/>
                    <xsd:enumeration value="Saudi Arabia"/>
                    <xsd:enumeration value="Senegal"/>
                    <xsd:enumeration value="Seychellene"/>
                    <xsd:enumeration value="Sierra Leone"/>
                    <xsd:enumeration value="Singapore"/>
                    <xsd:enumeration value="Slovakia"/>
                    <xsd:enumeration value="Slovenia"/>
                    <xsd:enumeration value="Solomonsøyene"/>
                    <xsd:enumeration value="Somalia"/>
                    <xsd:enumeration value="Spania"/>
                    <xsd:enumeration value="Sri Lanka"/>
                    <xsd:enumeration value="Storbritannia"/>
                    <xsd:enumeration value="Sudan"/>
                    <xsd:enumeration value="Suriname"/>
                    <xsd:enumeration value="Svalbard"/>
                    <xsd:enumeration value="Sveits"/>
                    <xsd:enumeration value="Sverige"/>
                    <xsd:enumeration value="Swaziland"/>
                    <xsd:enumeration value="Syria"/>
                    <xsd:enumeration value="Sør-Afrika"/>
                    <xsd:enumeration value="Sør-Korea"/>
                    <xsd:enumeration value="Taiwan"/>
                    <xsd:enumeration value="Tajikistan"/>
                    <xsd:enumeration value="Tanzania"/>
                    <xsd:enumeration value="Thailand"/>
                    <xsd:enumeration value="Togo"/>
                    <xsd:enumeration value="Tonga"/>
                    <xsd:enumeration value="Trinidad og Tobago"/>
                    <xsd:enumeration value="Tsjekkia"/>
                    <xsd:enumeration value="Tunisia"/>
                    <xsd:enumeration value="Turkmenistan"/>
                    <xsd:enumeration value="Turks- og Caicosøyene"/>
                    <xsd:enumeration value="Tyrkia"/>
                    <xsd:enumeration value="Tyskland"/>
                    <xsd:enumeration value="Uganda"/>
                    <xsd:enumeration value="Ukraina"/>
                    <xsd:enumeration value="Ungarn"/>
                    <xsd:enumeration value="Uruguay"/>
                    <xsd:enumeration value="USA"/>
                    <xsd:enumeration value="Uzbekistan"/>
                    <xsd:enumeration value="Vanuatu"/>
                    <xsd:enumeration value="Vatikanet"/>
                    <xsd:enumeration value="Venezuela"/>
                    <xsd:enumeration value="Vietnam"/>
                    <xsd:enumeration value="Wallis og Futuna"/>
                    <xsd:enumeration value="Yemen"/>
                    <xsd:enumeration value="Zambia"/>
                    <xsd:enumeration value="Zimbabwe"/>
                    <xsd:enumeration value="Østerrike"/>
                  </xsd:restriction>
                </xsd:simpleType>
              </xsd:element>
            </xsd:sequence>
          </xsd:extension>
        </xsd:complexContent>
      </xsd:complexType>
    </xsd:element>
    <xsd:element name="Dato" ma:index="24" nillable="true" ma:displayName="Dato" ma:format="DateOnly" ma:internalName="Dato" ma:readOnly="false">
      <xsd:simpleType>
        <xsd:restriction base="dms:DateTime"/>
      </xsd:simpleType>
    </xsd:element>
    <xsd:element name="Fylke" ma:index="25" nillable="true" ma:displayName="Fylke" ma:internalName="Fylk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kershus"/>
                    <xsd:enumeration value="Aust-Agder"/>
                    <xsd:enumeration value="Buskerud"/>
                    <xsd:enumeration value="Finnmark"/>
                    <xsd:enumeration value="Hedmark"/>
                    <xsd:enumeration value="Hordaland"/>
                    <xsd:enumeration value="Møre og Romsdal"/>
                    <xsd:enumeration value="Nordland"/>
                    <xsd:enumeration value="Oppland"/>
                    <xsd:enumeration value="Oslo"/>
                    <xsd:enumeration value="Rogaland"/>
                    <xsd:enumeration value="Sogn og Fjordane"/>
                    <xsd:enumeration value="Telemark"/>
                    <xsd:enumeration value="Troms"/>
                    <xsd:enumeration value="Trøndelag"/>
                    <xsd:enumeration value="Uoppgitt"/>
                    <xsd:enumeration value="Vest-Agder"/>
                    <xsd:enumeration value="Vestfold"/>
                    <xsd:enumeration value="Østfold"/>
                  </xsd:restriction>
                </xsd:simpleType>
              </xsd:element>
            </xsd:sequence>
          </xsd:extension>
        </xsd:complexContent>
      </xsd:complexType>
    </xsd:element>
    <xsd:element name="Kommune" ma:index="26" nillable="true" ma:displayName="Kommune" ma:internalName="Kommune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Agdenes"/>
                    <xsd:enumeration value="Alstahaug"/>
                    <xsd:enumeration value="Alta"/>
                    <xsd:enumeration value="Alvdal"/>
                    <xsd:enumeration value="Andøy"/>
                    <xsd:enumeration value="Aremark"/>
                    <xsd:enumeration value="Arendal"/>
                    <xsd:enumeration value="Asker"/>
                    <xsd:enumeration value="Askim"/>
                    <xsd:enumeration value="Askvoll"/>
                    <xsd:enumeration value="Askøy"/>
                    <xsd:enumeration value="Audnedal"/>
                    <xsd:enumeration value="Aukra"/>
                    <xsd:enumeration value="Aure"/>
                    <xsd:enumeration value="Aurland"/>
                    <xsd:enumeration value="Aurskog-Høland"/>
                    <xsd:enumeration value="Austevoll"/>
                    <xsd:enumeration value="Austrheim"/>
                    <xsd:enumeration value="Averøy"/>
                    <xsd:enumeration value="Balestrand"/>
                    <xsd:enumeration value="Ballangen"/>
                    <xsd:enumeration value="Balsfjord"/>
                    <xsd:enumeration value="Bamble"/>
                    <xsd:enumeration value="Bardu"/>
                    <xsd:enumeration value="Beiarn"/>
                    <xsd:enumeration value="Berg"/>
                    <xsd:enumeration value="Bergen"/>
                    <xsd:enumeration value="Berlevåg"/>
                    <xsd:enumeration value="Bindal"/>
                    <xsd:enumeration value="Birkenes"/>
                    <xsd:enumeration value="Bjerkreim"/>
                    <xsd:enumeration value="Bjugn"/>
                    <xsd:enumeration value="Bodø"/>
                    <xsd:enumeration value="Bokn"/>
                    <xsd:enumeration value="Bremanger"/>
                    <xsd:enumeration value="Brønnøy"/>
                    <xsd:enumeration value="Bygland"/>
                    <xsd:enumeration value="Bykle"/>
                    <xsd:enumeration value="Bærum"/>
                    <xsd:enumeration value="Bø"/>
                    <xsd:enumeration value="Bø"/>
                    <xsd:enumeration value="Bømlo"/>
                    <xsd:enumeration value="Båtsfjord"/>
                    <xsd:enumeration value="Tana"/>
                    <xsd:enumeration value="Tysfjord"/>
                    <xsd:enumeration value="Dovre"/>
                    <xsd:enumeration value="Drammen"/>
                    <xsd:enumeration value="Drangedal"/>
                    <xsd:enumeration value="Dyrøy"/>
                    <xsd:enumeration value="Dønna"/>
                    <xsd:enumeration value="Eid"/>
                    <xsd:enumeration value="Eide"/>
                    <xsd:enumeration value="Eidfjord"/>
                    <xsd:enumeration value="Eidsberg"/>
                    <xsd:enumeration value="Eidskog"/>
                    <xsd:enumeration value="Eidsvoll"/>
                    <xsd:enumeration value="Eigersund"/>
                    <xsd:enumeration value="Elverum"/>
                    <xsd:enumeration value="Enebakk"/>
                    <xsd:enumeration value="Engerdal"/>
                    <xsd:enumeration value="Etne"/>
                    <xsd:enumeration value="Etnedal"/>
                    <xsd:enumeration value="Evenes"/>
                    <xsd:enumeration value="Evje og Hornnes"/>
                    <xsd:enumeration value="Farsund"/>
                    <xsd:enumeration value="Fauske"/>
                    <xsd:enumeration value="Fedje"/>
                    <xsd:enumeration value="Fet"/>
                    <xsd:enumeration value="Finnøy"/>
                    <xsd:enumeration value="Fitjar"/>
                    <xsd:enumeration value="Fjaler"/>
                    <xsd:enumeration value="Fjell"/>
                    <xsd:enumeration value="Flakstad"/>
                    <xsd:enumeration value="Flatanger"/>
                    <xsd:enumeration value="Flekkefjord"/>
                    <xsd:enumeration value="Flesberg"/>
                    <xsd:enumeration value="Flora"/>
                    <xsd:enumeration value="Flå"/>
                    <xsd:enumeration value="Folldal"/>
                    <xsd:enumeration value="Forsand"/>
                    <xsd:enumeration value="Fosnes"/>
                    <xsd:enumeration value="Fredrikstad"/>
                    <xsd:enumeration value="Frogn"/>
                    <xsd:enumeration value="Froland"/>
                    <xsd:enumeration value="Frosta"/>
                    <xsd:enumeration value="Fræna"/>
                    <xsd:enumeration value="Frøya"/>
                    <xsd:enumeration value="Fusa"/>
                    <xsd:enumeration value="Fyresdal"/>
                    <xsd:enumeration value="Færder"/>
                    <xsd:enumeration value="Førde"/>
                    <xsd:enumeration value="Kåfjord"/>
                    <xsd:enumeration value="Gamvik"/>
                    <xsd:enumeration value="Gaular"/>
                    <xsd:enumeration value="Gausdal"/>
                    <xsd:enumeration value="Gildeskål"/>
                    <xsd:enumeration value="Giske"/>
                    <xsd:enumeration value="Gjemnes"/>
                    <xsd:enumeration value="Gjerdrum"/>
                    <xsd:enumeration value="Gjerstad"/>
                    <xsd:enumeration value="Gjesdal"/>
                    <xsd:enumeration value="Gjøvik"/>
                    <xsd:enumeration value="Gloppen"/>
                    <xsd:enumeration value="Gol"/>
                    <xsd:enumeration value="Gran"/>
                    <xsd:enumeration value="Grane"/>
                    <xsd:enumeration value="Granvin"/>
                    <xsd:enumeration value="Gratangen"/>
                    <xsd:enumeration value="Grimstad"/>
                    <xsd:enumeration value="Grong"/>
                    <xsd:enumeration value="Grue"/>
                    <xsd:enumeration value="Gulen"/>
                    <xsd:enumeration value="Kautokeino"/>
                    <xsd:enumeration value="Hadsel"/>
                    <xsd:enumeration value="Halden"/>
                    <xsd:enumeration value="Halsa"/>
                    <xsd:enumeration value="Hamar"/>
                    <xsd:enumeration value="Hamarøy"/>
                    <xsd:enumeration value="Hammerfest"/>
                    <xsd:enumeration value="Haram"/>
                    <xsd:enumeration value="Hareid"/>
                    <xsd:enumeration value="Harstad"/>
                    <xsd:enumeration value="Hasvik"/>
                    <xsd:enumeration value="Hattfjelldal"/>
                    <xsd:enumeration value="Haugesund"/>
                    <xsd:enumeration value="Hemne"/>
                    <xsd:enumeration value="Hemnes"/>
                    <xsd:enumeration value="Hemsedal"/>
                    <xsd:enumeration value="Herøy"/>
                    <xsd:enumeration value="Herøy"/>
                    <xsd:enumeration value="Hitra"/>
                    <xsd:enumeration value="Hjartdal"/>
                    <xsd:enumeration value="Hjelmeland"/>
                    <xsd:enumeration value="Hobøl"/>
                    <xsd:enumeration value="Hol"/>
                    <xsd:enumeration value="Hole"/>
                    <xsd:enumeration value="Holmestrand"/>
                    <xsd:enumeration value="Holtålen"/>
                    <xsd:enumeration value="Hornindal"/>
                    <xsd:enumeration value="Horten"/>
                    <xsd:enumeration value="Hurdal"/>
                    <xsd:enumeration value="Hurum"/>
                    <xsd:enumeration value="Hvaler"/>
                    <xsd:enumeration value="Hyllestad"/>
                    <xsd:enumeration value="Hægebostad"/>
                    <xsd:enumeration value="Høyanger"/>
                    <xsd:enumeration value="Høylandet"/>
                    <xsd:enumeration value="Hå"/>
                    <xsd:enumeration value="Ibestad"/>
                    <xsd:enumeration value="Inderøy"/>
                    <xsd:enumeration value="Indre Fosen"/>
                    <xsd:enumeration value="Iveland"/>
                    <xsd:enumeration value="Jevnaker"/>
                    <xsd:enumeration value="Jondal"/>
                    <xsd:enumeration value="Jølster"/>
                    <xsd:enumeration value="Karasjok"/>
                    <xsd:enumeration value="Karlsøy"/>
                    <xsd:enumeration value="Karmøy"/>
                    <xsd:enumeration value="Klepp"/>
                    <xsd:enumeration value="Klæbu"/>
                    <xsd:enumeration value="Kongsberg"/>
                    <xsd:enumeration value="Kongsvinger"/>
                    <xsd:enumeration value="Kragerø"/>
                    <xsd:enumeration value="Kristiansand"/>
                    <xsd:enumeration value="Kristiansund"/>
                    <xsd:enumeration value="Krødsherad"/>
                    <xsd:enumeration value="Kvalsund"/>
                    <xsd:enumeration value="Kvam"/>
                    <xsd:enumeration value="Kvinesdal"/>
                    <xsd:enumeration value="Kvinnherad"/>
                    <xsd:enumeration value="Kviteseid"/>
                    <xsd:enumeration value="Kvitsøy"/>
                    <xsd:enumeration value="Kvæfjord"/>
                    <xsd:enumeration value="Kvænangen"/>
                    <xsd:enumeration value="Larvik"/>
                    <xsd:enumeration value="Lebesby"/>
                    <xsd:enumeration value="Leikanger"/>
                    <xsd:enumeration value="Leirfjord"/>
                    <xsd:enumeration value="Leka"/>
                    <xsd:enumeration value="Lenvik"/>
                    <xsd:enumeration value="Lesja"/>
                    <xsd:enumeration value="Levanger"/>
                    <xsd:enumeration value="Lier"/>
                    <xsd:enumeration value="Lierne"/>
                    <xsd:enumeration value="Lillehammer"/>
                    <xsd:enumeration value="Lillesand"/>
                    <xsd:enumeration value="Lindesnes"/>
                    <xsd:enumeration value="Lindås"/>
                    <xsd:enumeration value="Lavangen"/>
                    <xsd:enumeration value="Lom"/>
                    <xsd:enumeration value="Loppa"/>
                    <xsd:enumeration value="Lund"/>
                    <xsd:enumeration value="Lunner"/>
                    <xsd:enumeration value="Lurøy"/>
                    <xsd:enumeration value="Luster"/>
                    <xsd:enumeration value="Lyngdal"/>
                    <xsd:enumeration value="Lyngen"/>
                    <xsd:enumeration value="Lærdal"/>
                    <xsd:enumeration value="Lødingen"/>
                    <xsd:enumeration value="Lørenskog"/>
                    <xsd:enumeration value="Løten"/>
                    <xsd:enumeration value="Malvik"/>
                    <xsd:enumeration value="Mandal"/>
                    <xsd:enumeration value="Marker"/>
                    <xsd:enumeration value="Marnardal"/>
                    <xsd:enumeration value="Masfjorden"/>
                    <xsd:enumeration value="Meland"/>
                    <xsd:enumeration value="Meldal"/>
                    <xsd:enumeration value="Melhus"/>
                    <xsd:enumeration value="Meløy"/>
                    <xsd:enumeration value="Meråker"/>
                    <xsd:enumeration value="Midsund"/>
                    <xsd:enumeration value="Midtre Gauldal"/>
                    <xsd:enumeration value="Modalen"/>
                    <xsd:enumeration value="Modum"/>
                    <xsd:enumeration value="Molde"/>
                    <xsd:enumeration value="Moskenes"/>
                    <xsd:enumeration value="Moss"/>
                    <xsd:enumeration value="Målselv"/>
                    <xsd:enumeration value="Måsøy"/>
                    <xsd:enumeration value="Namdalseid"/>
                    <xsd:enumeration value="Namsos"/>
                    <xsd:enumeration value="Namsskogan"/>
                    <xsd:enumeration value="Nannestad"/>
                    <xsd:enumeration value="Narvik"/>
                    <xsd:enumeration value="Naustdal"/>
                    <xsd:enumeration value="Nedre Eiker"/>
                    <xsd:enumeration value="Nes"/>
                    <xsd:enumeration value="Nes"/>
                    <xsd:enumeration value="Nesna"/>
                    <xsd:enumeration value="Nesodden"/>
                    <xsd:enumeration value="Nesset"/>
                    <xsd:enumeration value="Nissedal"/>
                    <xsd:enumeration value="Nittedal"/>
                    <xsd:enumeration value="Nome"/>
                    <xsd:enumeration value="Nord-Aurdal"/>
                    <xsd:enumeration value="Norddal"/>
                    <xsd:enumeration value="Nord-Fron"/>
                    <xsd:enumeration value="Nordkapp"/>
                    <xsd:enumeration value="Nord-Odal"/>
                    <xsd:enumeration value="Nordre Land"/>
                    <xsd:enumeration value="Nordreisa"/>
                    <xsd:enumeration value="Nore og Uvdal"/>
                    <xsd:enumeration value="Notodden"/>
                    <xsd:enumeration value="Nærøy"/>
                    <xsd:enumeration value="Odda"/>
                    <xsd:enumeration value="Oppdal"/>
                    <xsd:enumeration value="Oppegård"/>
                    <xsd:enumeration value="Orkdal"/>
                    <xsd:enumeration value="Os"/>
                    <xsd:enumeration value="Osen"/>
                    <xsd:enumeration value="Oslo"/>
                    <xsd:enumeration value="Osterøy"/>
                    <xsd:enumeration value="Overhalla"/>
                    <xsd:enumeration value="Porsanger"/>
                    <xsd:enumeration value="Porsgrunn"/>
                    <xsd:enumeration value="Røyrvik"/>
                    <xsd:enumeration value="Radøy"/>
                    <xsd:enumeration value="Rakkestad"/>
                    <xsd:enumeration value="Rana"/>
                    <xsd:enumeration value="Randaberg"/>
                    <xsd:enumeration value="Rauma"/>
                    <xsd:enumeration value="Re"/>
                    <xsd:enumeration value="Rendalen"/>
                    <xsd:enumeration value="Rennebu"/>
                    <xsd:enumeration value="Rennesøy"/>
                    <xsd:enumeration value="Rindal"/>
                    <xsd:enumeration value="Ringebu"/>
                    <xsd:enumeration value="Ringerike"/>
                    <xsd:enumeration value="Ringsaker"/>
                    <xsd:enumeration value="Risør"/>
                    <xsd:enumeration value="Roan"/>
                    <xsd:enumeration value="Rollag"/>
                    <xsd:enumeration value="Rygge"/>
                    <xsd:enumeration value="Rælingen"/>
                    <xsd:enumeration value="Rødøy"/>
                    <xsd:enumeration value="Rømskog"/>
                    <xsd:enumeration value="Røros"/>
                    <xsd:enumeration value="Røst"/>
                    <xsd:enumeration value="Røyken"/>
                    <xsd:enumeration value="Råde"/>
                    <xsd:enumeration value="Salangen"/>
                    <xsd:enumeration value="Saltdal"/>
                    <xsd:enumeration value="Samnanger"/>
                    <xsd:enumeration value="Sande"/>
                    <xsd:enumeration value="Sande"/>
                    <xsd:enumeration value="Sandefjord"/>
                    <xsd:enumeration value="Sandnes"/>
                    <xsd:enumeration value="Sandøy"/>
                    <xsd:enumeration value="Sarpsborg"/>
                    <xsd:enumeration value="Sauda"/>
                    <xsd:enumeration value="Sauherad"/>
                    <xsd:enumeration value="Sel"/>
                    <xsd:enumeration value="Selbu"/>
                    <xsd:enumeration value="Selje"/>
                    <xsd:enumeration value="Seljord"/>
                    <xsd:enumeration value="Sigdal"/>
                    <xsd:enumeration value="Siljan"/>
                    <xsd:enumeration value="Sirdal"/>
                    <xsd:enumeration value="Skaun"/>
                    <xsd:enumeration value="Skedsmo"/>
                    <xsd:enumeration value="Ski"/>
                    <xsd:enumeration value="Skien"/>
                    <xsd:enumeration value="Skiptvet"/>
                    <xsd:enumeration value="Skjervøy"/>
                    <xsd:enumeration value="Skjåk"/>
                    <xsd:enumeration value="Skodje"/>
                    <xsd:enumeration value="Skånland"/>
                    <xsd:enumeration value="Smøla"/>
                    <xsd:enumeration value="Snillfjord"/>
                    <xsd:enumeration value="Snåsa"/>
                    <xsd:enumeration value="Sogndal"/>
                    <xsd:enumeration value="Sokndal"/>
                    <xsd:enumeration value="Sola"/>
                    <xsd:enumeration value="Solund"/>
                    <xsd:enumeration value="Songdalen"/>
                    <xsd:enumeration value="Sortland"/>
                    <xsd:enumeration value="Spydeberg"/>
                    <xsd:enumeration value="Stange"/>
                    <xsd:enumeration value="Stavanger"/>
                    <xsd:enumeration value="Steigen"/>
                    <xsd:enumeration value="Steinkjer"/>
                    <xsd:enumeration value="Stjørdal"/>
                    <xsd:enumeration value="Stord"/>
                    <xsd:enumeration value="Stordal"/>
                    <xsd:enumeration value="Stor-Elvdal"/>
                    <xsd:enumeration value="Storfjord"/>
                    <xsd:enumeration value="Strand"/>
                    <xsd:enumeration value="Stranda"/>
                    <xsd:enumeration value="Stryn"/>
                    <xsd:enumeration value="Sula"/>
                    <xsd:enumeration value="Suldal"/>
                    <xsd:enumeration value="Sund"/>
                    <xsd:enumeration value="Sunndal"/>
                    <xsd:enumeration value="Surnadal"/>
                    <xsd:enumeration value="Sveio"/>
                    <xsd:enumeration value="Svelvik"/>
                    <xsd:enumeration value="Sykkylven"/>
                    <xsd:enumeration value="Søgne"/>
                    <xsd:enumeration value="Sømna"/>
                    <xsd:enumeration value="Søndre Land"/>
                    <xsd:enumeration value="Sør-Aurdal"/>
                    <xsd:enumeration value="Sørfold"/>
                    <xsd:enumeration value="Sør-Fron"/>
                    <xsd:enumeration value="Sør-Odal"/>
                    <xsd:enumeration value="Sørreisa"/>
                    <xsd:enumeration value="Sørum"/>
                    <xsd:enumeration value="Sør-Varanger"/>
                    <xsd:enumeration value="Time"/>
                    <xsd:enumeration value="Tingvoll"/>
                    <xsd:enumeration value="Tinn"/>
                    <xsd:enumeration value="Tjeldsund"/>
                    <xsd:enumeration value="Tokke"/>
                    <xsd:enumeration value="Tolga"/>
                    <xsd:enumeration value="Torsken"/>
                    <xsd:enumeration value="Tranøy"/>
                    <xsd:enumeration value="Tromsø"/>
                    <xsd:enumeration value="Trondheim"/>
                    <xsd:enumeration value="Trysil"/>
                    <xsd:enumeration value="Træna"/>
                    <xsd:enumeration value="Trøgstad"/>
                    <xsd:enumeration value="Tvedestrand"/>
                    <xsd:enumeration value="Tydal"/>
                    <xsd:enumeration value="Tynset"/>
                    <xsd:enumeration value="Tysnes"/>
                    <xsd:enumeration value="Tysvær"/>
                    <xsd:enumeration value="Tønsberg"/>
                    <xsd:enumeration value="Ullensaker"/>
                    <xsd:enumeration value="Ullensvang"/>
                    <xsd:enumeration value="Ulstein"/>
                    <xsd:enumeration value="Ulvik"/>
                    <xsd:enumeration value="Nesseby"/>
                    <xsd:enumeration value="Uoppgitt"/>
                    <xsd:enumeration value="Utsira"/>
                    <xsd:enumeration value="Vadsø"/>
                    <xsd:enumeration value="Vaksdal"/>
                    <xsd:enumeration value="Valle"/>
                    <xsd:enumeration value="Vang"/>
                    <xsd:enumeration value="Vanylven"/>
                    <xsd:enumeration value="Vardø"/>
                    <xsd:enumeration value="Vefsn"/>
                    <xsd:enumeration value="Vega"/>
                    <xsd:enumeration value="Vegårshei"/>
                    <xsd:enumeration value="Vennesla"/>
                    <xsd:enumeration value="Verdal"/>
                    <xsd:enumeration value="Verran"/>
                    <xsd:enumeration value="Vestby"/>
                    <xsd:enumeration value="Vestnes"/>
                    <xsd:enumeration value="Vestre Slidre"/>
                    <xsd:enumeration value="Vestre Toten"/>
                    <xsd:enumeration value="Vestvågøy"/>
                    <xsd:enumeration value="Vevelstad"/>
                    <xsd:enumeration value="Vik"/>
                    <xsd:enumeration value="Vikna"/>
                    <xsd:enumeration value="Vindafjord"/>
                    <xsd:enumeration value="Vinje"/>
                    <xsd:enumeration value="Volda"/>
                    <xsd:enumeration value="Voss"/>
                    <xsd:enumeration value="Værøy"/>
                    <xsd:enumeration value="Vågan"/>
                    <xsd:enumeration value="Vågsøy"/>
                    <xsd:enumeration value="Vågå"/>
                    <xsd:enumeration value="Våler"/>
                    <xsd:enumeration value="Våler"/>
                    <xsd:enumeration value="Øksnes"/>
                    <xsd:enumeration value="Ørland"/>
                    <xsd:enumeration value="Ørskog"/>
                    <xsd:enumeration value="Ørsta"/>
                    <xsd:enumeration value="Østre Toten"/>
                    <xsd:enumeration value="Øvre Eiker"/>
                    <xsd:enumeration value="Øyer"/>
                    <xsd:enumeration value="Øygarden"/>
                    <xsd:enumeration value="Øystre Slidre"/>
                    <xsd:enumeration value="Åfjord"/>
                    <xsd:enumeration value="Ål"/>
                    <xsd:enumeration value="Ålesund"/>
                    <xsd:enumeration value="Åmli"/>
                    <xsd:enumeration value="Åmot"/>
                    <xsd:enumeration value="Årdal"/>
                    <xsd:enumeration value="Ås"/>
                    <xsd:enumeration value="Åseral"/>
                    <xsd:enumeration value="Åsnes"/>
                  </xsd:restriction>
                </xsd:simpleType>
              </xsd:element>
            </xsd:sequence>
          </xsd:extension>
        </xsd:complexContent>
      </xsd:complexType>
    </xsd:element>
    <xsd:element name="Tegningsnummer" ma:index="28" nillable="true" ma:displayName="Tegningsnummer" ma:internalName="Tegningsnummer" ma:readOnly="false">
      <xsd:simpleType>
        <xsd:restriction base="dms:Text">
          <xsd:maxLength value="255"/>
        </xsd:restriction>
      </xsd:simpleType>
    </xsd:element>
    <xsd:element name="levert_x0020_til" ma:index="32" nillable="true" ma:displayName="levert til" ma:hidden="true" ma:internalName="levert_x0020_til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IM"/>
                    <xsd:enumeration value="BRUTUS"/>
                    <xsd:enumeration value="ByggSøk"/>
                    <xsd:enumeration value="Drift og Vedlikeholdsdok."/>
                    <xsd:enumeration value="ePhorte"/>
                    <xsd:enumeration value="NVDB"/>
                    <xsd:enumeration value="Sikkerhetsdokument - Unntatt offentlighet"/>
                    <xsd:enumeration value="Sikkerhetsdokument"/>
                    <xsd:enumeration value="Vegdirektoratet/SVV"/>
                    <xsd:enumeration value="GeoNorge/Kartverket"/>
                    <xsd:enumeration value="SOSI"/>
                    <xsd:enumeration value="Miljødirektoratet"/>
                    <xsd:enumeration value="NGU - norges geografiske undersøkelse"/>
                    <xsd:enumeration value="EUSupply"/>
                    <xsd:enumeration value="KommuneNorge"/>
                    <xsd:enumeration value="Kabeletater/eiere (kraft/tele)"/>
                    <xsd:enumeration value="Entreprenør"/>
                  </xsd:restriction>
                </xsd:simpleType>
              </xsd:element>
            </xsd:sequence>
          </xsd:extension>
        </xsd:complexContent>
      </xsd:complexType>
    </xsd:element>
    <xsd:element name="Motatt_x0020_fra" ma:index="33" nillable="true" ma:displayName="Motatt fra" ma:hidden="true" ma:internalName="Motatt_x0020_fra" ma:readOnly="false">
      <xsd:complexType>
        <xsd:complexContent>
          <xsd:extension base="dms:MultiChoice">
            <xsd:sequence>
              <xsd:element name="Value" maxOccurs="unbounded" minOccurs="0" nillable="true">
                <xsd:simpleType>
                  <xsd:restriction base="dms:Choice">
                    <xsd:enumeration value="BRUTUS"/>
                    <xsd:enumeration value="ByggSøk"/>
                    <xsd:enumeration value="NVDB"/>
                    <xsd:enumeration value="Sikkerhetsdokument - Unntatt offentlighet"/>
                    <xsd:enumeration value="Sikkerhetsdokument"/>
                    <xsd:enumeration value="Vegdirektoratet/SVV"/>
                    <xsd:enumeration value="GeoNorge/Kartverket"/>
                    <xsd:enumeration value="Miljødirektoratet"/>
                    <xsd:enumeration value="NGU - norges geografiske undersøkelse"/>
                    <xsd:enumeration value="EUSupply"/>
                    <xsd:enumeration value="KommuneNorge"/>
                    <xsd:enumeration value="Kabeletater/eiere (kraft/tele)"/>
                    <xsd:enumeration value="Entreprenør"/>
                  </xsd:restriction>
                </xsd:simpleType>
              </xsd:element>
            </xsd:sequence>
          </xsd:extension>
        </xsd:complexContent>
      </xsd:complexType>
    </xsd:element>
    <xsd:element name="Arkivert_x0020_i_x0020_ePhorte" ma:index="34" nillable="true" ma:displayName="Arkivert i ePhorte" ma:default="Nei" ma:format="Dropdown" ma:hidden="true" ma:internalName="Arkivert_x0020_i_x0020_ePhorte" ma:readOnly="false">
      <xsd:simpleType>
        <xsd:restriction base="dms:Choice">
          <xsd:enumeration value="Ja"/>
          <xsd:enumeration value="Nei"/>
        </xsd:restriction>
      </xsd:simpleType>
    </xsd:element>
    <xsd:element name="Godkjenner" ma:index="35" nillable="true" ma:displayName="Godkjenner" ma:hidden="true" ma:list="UserInfo" ma:SharePointGroup="0" ma:internalName="Godkjenner" ma:readOnly="false" ma:showField="ImnNam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Frist" ma:index="40" nillable="true" ma:displayName="Frist" ma:format="DateOnly" ma:hidden="true" ma:internalName="Frist" ma:readOnly="false">
      <xsd:simpleType>
        <xsd:restriction base="dms:DateTime"/>
      </xsd:simpleType>
    </xsd:element>
    <xsd:element name="Ansvarlig" ma:index="41" nillable="true" ma:displayName="Godkjennere" ma:format="Dropdown" ma:hidden="true" ma:list="UserInfo" ma:SharePointGroup="0" ma:internalName="Ansvarlig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jekkesav" ma:index="42" nillable="true" ma:displayName="Sjekkes av" ma:description="Godkjenningsrutine" ma:format="Dropdown" ma:hidden="true" ma:list="UserInfo" ma:SharePointGroup="0" ma:internalName="Sjekkesav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Tagg" ma:index="43" nillable="true" ma:displayName="Tagg" ma:format="Dropdown" ma:hidden="true" ma:internalName="Tagg" ma:readOnly="false">
      <xsd:simpleType>
        <xsd:restriction base="dms:Text">
          <xsd:maxLength value="255"/>
        </xsd:restriction>
      </xsd:simpleType>
    </xsd:element>
    <xsd:element name="Kontroll" ma:index="44" nillable="true" ma:displayName="Kontroll" ma:default="Ikke Kontrollert" ma:format="Dropdown" ma:hidden="true" ma:internalName="Kontroll" ma:readOnly="false">
      <xsd:simpleType>
        <xsd:restriction base="dms:Choice">
          <xsd:enumeration value="Avventer"/>
          <xsd:enumeration value="Kontrollert"/>
          <xsd:enumeration value="Ikke Kontrollert"/>
        </xsd:restriction>
      </xsd:simpleType>
    </xsd:element>
    <xsd:element name="Dokumentnummer" ma:index="47" nillable="true" ma:displayName="Dokumentnummer" ma:hidden="true" ma:internalName="Dokumentnummer" ma:readOnly="false">
      <xsd:simpleType>
        <xsd:restriction base="dms:Text">
          <xsd:maxLength value="255"/>
        </xsd:restriction>
      </xsd:simpleType>
    </xsd:element>
    <xsd:element name="hbcd5d6b94314d31b413d44295e890d6" ma:index="50" nillable="true" ma:taxonomy="true" ma:internalName="hbcd5d6b94314d31b413d44295e890d6" ma:taxonomyFieldName="Objektkode" ma:displayName="Objektkode" ma:readOnly="false" ma:default="" ma:fieldId="{1bcd5d6b-9431-4d31-b413-d44295e890d6}" ma:sspId="9fa28a6c-3358-4e67-9de0-d38a64d1fef1" ma:termSetId="8b02cf9b-1d60-464b-bb6f-e6d93f5dd192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b8571540d9ed41149076d68f2b2a1201" ma:index="51" nillable="true" ma:taxonomy="true" ma:internalName="b8571540d9ed41149076d68f2b2a1201" ma:taxonomyFieldName="Utbyggingsomr_x00e5_de" ma:displayName="Utbyggingsområde" ma:readOnly="false" ma:default="-1;#E39 Flekkefjord - Egersund 15400|ffc28925-69cc-4a3d-b4a9-5ef176b7f759" ma:fieldId="{b8571540-d9ed-4114-9076-d68f2b2a1201}" ma:sspId="9fa28a6c-3358-4e67-9de0-d38a64d1fef1" ma:termSetId="e0b8245a-8981-4e49-9eaf-4f7bc375a007" ma:anchorId="875482c3-aeb2-4ebd-802e-e46cc0a77199" ma:open="false" ma:isKeyword="false">
      <xsd:complexType>
        <xsd:sequence>
          <xsd:element ref="pc:Terms" minOccurs="0" maxOccurs="1"/>
        </xsd:sequence>
      </xsd:complexType>
    </xsd:element>
    <xsd:element name="i9031884d416403ebf845568f6807b9d" ma:index="52" nillable="true" ma:taxonomy="true" ma:internalName="i9031884d416403ebf845568f6807b9d" ma:taxonomyFieldName="Tema" ma:displayName="Tema" ma:readOnly="false" ma:fieldId="{29031884-d416-403e-bf84-5568f6807b9d}" ma:taxonomyMulti="true" ma:sspId="9fa28a6c-3358-4e67-9de0-d38a64d1fef1" ma:termSetId="bf735202-d302-440d-add6-7632fc2eaa4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d0d5b206d08c4d75b9961ae69e76886a" ma:index="55" nillable="true" ma:taxonomy="true" ma:internalName="d0d5b206d08c4d75b9961ae69e76886a" ma:taxonomyFieldName="Modelltype" ma:displayName="Modelltype" ma:readOnly="false" ma:default="" ma:fieldId="{d0d5b206-d08c-4d75-b996-1ae69e76886a}" ma:sspId="9fa28a6c-3358-4e67-9de0-d38a64d1fef1" ma:termSetId="abf963c5-0036-4af3-ba39-fce685666a0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kcc059d0f66e44e4a0bf5366f0ea6a58" ma:index="56" nillable="true" ma:taxonomy="true" ma:internalName="kcc059d0f66e44e4a0bf5366f0ea6a58" ma:taxonomyFieldName="Tema0" ma:displayName="Tema" ma:readOnly="false" ma:default="" ma:fieldId="{4cc059d0-f66e-44e4-a0bf-5366f0ea6a58}" ma:sspId="9fa28a6c-3358-4e67-9de0-d38a64d1fef1" ma:termSetId="5f185006-f57a-43c9-af75-971aa728a28d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AutoTags" ma:index="58" nillable="true" ma:displayName="MediaServiceAutoTags" ma:internalName="MediaServiceAutoTags" ma:readOnly="true">
      <xsd:simpleType>
        <xsd:restriction base="dms:Text"/>
      </xsd:simpleType>
    </xsd:element>
    <xsd:element name="MediaServiceOCR" ma:index="59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60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6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Metadata" ma:index="64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65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68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KeyPoints" ma:index="72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73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89351d2-7a1c-4897-9aef-8f8d3b695296" elementFormDefault="qualified">
    <xsd:import namespace="http://schemas.microsoft.com/office/2006/documentManagement/types"/>
    <xsd:import namespace="http://schemas.microsoft.com/office/infopath/2007/PartnerControls"/>
    <xsd:element name="TFM-kode" ma:index="31" nillable="true" ma:displayName="TFM-kode" ma:format="Dropdown" ma:hidden="true" ma:internalName="TFM_x002d_kode" ma:readOnly="false">
      <xsd:simpleType>
        <xsd:union memberTypes="dms:Text">
          <xsd:simpleType>
            <xsd:restriction base="dms:Choice">
              <xsd:enumeration value="TFM-kode-tiloppdatering"/>
            </xsd:restriction>
          </xsd:simpleType>
        </xsd:un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/fields" elementFormDefault="qualified">
    <xsd:import namespace="http://schemas.microsoft.com/office/2006/documentManagement/types"/>
    <xsd:import namespace="http://schemas.microsoft.com/office/infopath/2007/PartnerControls"/>
    <xsd:element name="_Version" ma:index="46" nillable="true" ma:displayName="Versjon" ma:hidden="true" ma:internalName="_Version" ma:readOnly="fals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b8a596e-bb88-47c2-8242-bbe370d64bc0" elementFormDefault="qualified">
    <xsd:import namespace="http://schemas.microsoft.com/office/2006/documentManagement/types"/>
    <xsd:import namespace="http://schemas.microsoft.com/office/infopath/2007/PartnerControls"/>
    <xsd:element name="TaxCatchAll" ma:index="54" nillable="true" ma:displayName="Taxonomy Catch All Column" ma:hidden="true" ma:list="{c5cad872-f306-4b20-a26e-507315cb55ec}" ma:internalName="TaxCatchAll" ma:showField="CatchAllData" ma:web="08f97512-944a-469a-b4e9-7d597b8db84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8f97512-944a-469a-b4e9-7d597b8db846" elementFormDefault="qualified">
    <xsd:import namespace="http://schemas.microsoft.com/office/2006/documentManagement/types"/>
    <xsd:import namespace="http://schemas.microsoft.com/office/infopath/2007/PartnerControls"/>
    <xsd:element name="_dlc_DocIdUrl" ma:index="57" nillable="true" ma:displayName="Dokument-ID" ma:description="Fast kobling til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" ma:index="63" nillable="true" ma:displayName="Dokument-ID-verdi" ma:description="Verdien for dokument-IDen som er tilordnet elementet." ma:internalName="_dlc_DocId" ma:readOnly="true">
      <xsd:simpleType>
        <xsd:restriction base="dms:Text"/>
      </xsd:simpleType>
    </xsd:element>
    <xsd:element name="SharedWithUsers" ma:index="66" nillable="true" ma:displayName="Del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67" nillable="true" ma:displayName="Delingsdetaljer" ma:internalName="SharedWithDetails" ma:readOnly="true">
      <xsd:simpleType>
        <xsd:restriction base="dms:Note">
          <xsd:maxLength value="255"/>
        </xsd:restriction>
      </xsd:simpleType>
    </xsd:element>
    <xsd:element name="_dlc_DocIdPersistId" ma:index="71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69" ma:displayName="Innholdstype"/>
        <xsd:element ref="dc:title" minOccurs="0" maxOccurs="1" ma:displayName="Tit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egningsnummer xmlns="f72b29d8-9971-4e29-86ab-d6790bfb4f81" xsi:nil="true"/>
    <Kontroll xmlns="f72b29d8-9971-4e29-86ab-d6790bfb4f81">Ikke Kontrollert</Kontroll>
    <Disiplin xmlns="f72b29d8-9971-4e29-86ab-d6790bfb4f81" xsi:nil="true"/>
    <Ephorte xmlns="f72b29d8-9971-4e29-86ab-d6790bfb4f81" xsi:nil="true"/>
    <Kommune xmlns="f72b29d8-9971-4e29-86ab-d6790bfb4f81"/>
    <Godkjenner xmlns="f72b29d8-9971-4e29-86ab-d6790bfb4f81">
      <UserInfo>
        <DisplayName/>
        <AccountId xsi:nil="true"/>
        <AccountType/>
      </UserInfo>
    </Godkjenner>
    <Leverand_x00f8_rens_x0020_dokumentkode xmlns="f72b29d8-9971-4e29-86ab-d6790bfb4f81" xsi:nil="true"/>
    <_x0028_Historisk_x0029__x0020_NV_x002d_dokumentkode xmlns="f72b29d8-9971-4e29-86ab-d6790bfb4f81" xsi:nil="true"/>
    <TFM-kode xmlns="b89351d2-7a1c-4897-9aef-8f8d3b695296" xsi:nil="true"/>
    <_Version xmlns="http://schemas.microsoft.com/sharepoint/v3/fields" xsi:nil="true"/>
    <Forfatter xmlns="f72b29d8-9971-4e29-86ab-d6790bfb4f81">
      <UserInfo>
        <DisplayName/>
        <AccountId xsi:nil="true"/>
        <AccountType/>
      </UserInfo>
    </Forfatter>
    <Erstattetav_x002e__x002e__x002e_ xmlns="f72b29d8-9971-4e29-86ab-d6790bfb4f81">
      <Url xsi:nil="true"/>
      <Description xsi:nil="true"/>
    </Erstattetav_x002e__x002e__x002e_>
    <_x00c5_r xmlns="f72b29d8-9971-4e29-86ab-d6790bfb4f81"/>
    <hbcd5d6b94314d31b413d44295e890d6 xmlns="f72b29d8-9971-4e29-86ab-d6790bfb4f81">
      <Terms xmlns="http://schemas.microsoft.com/office/infopath/2007/PartnerControls"/>
    </hbcd5d6b94314d31b413d44295e890d6>
    <Arkivert_x0020_i_x0020_ePhorte xmlns="f72b29d8-9971-4e29-86ab-d6790bfb4f81">Nei</Arkivert_x0020_i_x0020_ePhorte>
    <TaxCatchAll xmlns="8b8a596e-bb88-47c2-8242-bbe370d64bc0">
      <Value>29</Value>
    </TaxCatchAll>
    <Prosjektnummer xmlns="f72b29d8-9971-4e29-86ab-d6790bfb4f81" xsi:nil="true"/>
    <Originator_x0028__x002a__x0029_ xmlns="f72b29d8-9971-4e29-86ab-d6790bfb4f81" xsi:nil="true"/>
    <Revisjon xmlns="f72b29d8-9971-4e29-86ab-d6790bfb4f81">1</Revisjon>
    <Fagavdeling xmlns="f72b29d8-9971-4e29-86ab-d6790bfb4f81" xsi:nil="true"/>
    <kcc059d0f66e44e4a0bf5366f0ea6a58 xmlns="f72b29d8-9971-4e29-86ab-d6790bfb4f81">
      <Terms xmlns="http://schemas.microsoft.com/office/infopath/2007/PartnerControls"/>
    </kcc059d0f66e44e4a0bf5366f0ea6a58>
    <Subdisiplin xmlns="f72b29d8-9971-4e29-86ab-d6790bfb4f81"/>
    <Fylke xmlns="f72b29d8-9971-4e29-86ab-d6790bfb4f81"/>
    <Frist xmlns="f72b29d8-9971-4e29-86ab-d6790bfb4f81" xsi:nil="true"/>
    <i9031884d416403ebf845568f6807b9d xmlns="f72b29d8-9971-4e29-86ab-d6790bfb4f81">
      <Terms xmlns="http://schemas.microsoft.com/office/infopath/2007/PartnerControls"/>
    </i9031884d416403ebf845568f6807b9d>
    <Beslutningspunkt xmlns="f72b29d8-9971-4e29-86ab-d6790bfb4f81"/>
    <Dokumenttype xmlns="f72b29d8-9971-4e29-86ab-d6790bfb4f81" xsi:nil="true"/>
    <Dokumenteier xmlns="f72b29d8-9971-4e29-86ab-d6790bfb4f81">
      <UserInfo>
        <DisplayName/>
        <AccountId xsi:nil="true"/>
        <AccountType/>
      </UserInfo>
    </Dokumenteier>
    <Dato xmlns="f72b29d8-9971-4e29-86ab-d6790bfb4f81" xsi:nil="true"/>
    <d0d5b206d08c4d75b9961ae69e76886a xmlns="f72b29d8-9971-4e29-86ab-d6790bfb4f81">
      <Terms xmlns="http://schemas.microsoft.com/office/infopath/2007/PartnerControls"/>
    </d0d5b206d08c4d75b9961ae69e76886a>
    <Dok_x0020_kategori xmlns="f72b29d8-9971-4e29-86ab-d6790bfb4f81" xsi:nil="true"/>
    <Uke xmlns="f72b29d8-9971-4e29-86ab-d6790bfb4f81"/>
    <Sjekkesav xmlns="f72b29d8-9971-4e29-86ab-d6790bfb4f81">
      <UserInfo>
        <DisplayName/>
        <AccountId xsi:nil="true"/>
        <AccountType/>
      </UserInfo>
    </Sjekkesav>
    <Prosjektfase xmlns="f72b29d8-9971-4e29-86ab-d6790bfb4f81"/>
    <GDPR xmlns="f72b29d8-9971-4e29-86ab-d6790bfb4f81" xsi:nil="true"/>
    <levert_x0020_til xmlns="f72b29d8-9971-4e29-86ab-d6790bfb4f81"/>
    <Tagg xmlns="f72b29d8-9971-4e29-86ab-d6790bfb4f81" xsi:nil="true"/>
    <Fagnettverk xmlns="f72b29d8-9971-4e29-86ab-d6790bfb4f81" xsi:nil="true"/>
    <M_x00e5_ned xmlns="f72b29d8-9971-4e29-86ab-d6790bfb4f81"/>
    <Land xmlns="f72b29d8-9971-4e29-86ab-d6790bfb4f81">
      <Value>Norge</Value>
    </Land>
    <Dokumentnummer xmlns="f72b29d8-9971-4e29-86ab-d6790bfb4f81" xsi:nil="true"/>
    <Motatt_x0020_fra xmlns="f72b29d8-9971-4e29-86ab-d6790bfb4f81"/>
    <b8571540d9ed41149076d68f2b2a1201 xmlns="f72b29d8-9971-4e29-86ab-d6790bfb4f81">
      <Terms xmlns="http://schemas.microsoft.com/office/infopath/2007/PartnerControls">
        <TermInfo xmlns="http://schemas.microsoft.com/office/infopath/2007/PartnerControls">
          <TermName xmlns="http://schemas.microsoft.com/office/infopath/2007/PartnerControls">E39 Flekkefjord - Egersund 15400</TermName>
          <TermId xmlns="http://schemas.microsoft.com/office/infopath/2007/PartnerControls">ffc28925-69cc-4a3d-b4a9-5ef176b7f759</TermId>
        </TermInfo>
      </Terms>
    </b8571540d9ed41149076d68f2b2a1201>
    <Ansvarlig xmlns="f72b29d8-9971-4e29-86ab-d6790bfb4f81">
      <UserInfo>
        <DisplayName/>
        <AccountId xsi:nil="true"/>
        <AccountType/>
      </UserInfo>
    </Ansvarlig>
    <_dlc_DocId xmlns="08f97512-944a-469a-b4e9-7d597b8db846">NYVEI152-912724833-110120</_dlc_DocId>
    <_dlc_DocIdUrl xmlns="08f97512-944a-469a-b4e9-7d597b8db846">
      <Url>https://nyeveier365.sharepoint.com/sites/E6Ulsberg-Vindsliene12110/_layouts/15/DocIdRedir.aspx?ID=NYVEI152-912724833-110120</Url>
      <Description>NYVEI152-912724833-110120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5.xml><?xml version="1.0" encoding="utf-8"?>
<?mso-contentType ?>
<customXsn xmlns="http://schemas.microsoft.com/office/2006/metadata/customXsn">
  <xsnLocation/>
  <cached>True</cached>
  <openByDefault>True</openByDefault>
  <xsnScope/>
</customXsn>
</file>

<file path=customXml/itemProps1.xml><?xml version="1.0" encoding="utf-8"?>
<ds:datastoreItem xmlns:ds="http://schemas.openxmlformats.org/officeDocument/2006/customXml" ds:itemID="{880CF665-55CB-462C-86F0-F57C1BCAD420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8FB45DC6-0C83-4ECB-BE61-AEFEA8A27DF3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72b29d8-9971-4e29-86ab-d6790bfb4f81"/>
    <ds:schemaRef ds:uri="b89351d2-7a1c-4897-9aef-8f8d3b695296"/>
    <ds:schemaRef ds:uri="http://schemas.microsoft.com/sharepoint/v3/fields"/>
    <ds:schemaRef ds:uri="8b8a596e-bb88-47c2-8242-bbe370d64bc0"/>
    <ds:schemaRef ds:uri="08f97512-944a-469a-b4e9-7d597b8db84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4A61BBE-3A91-4291-9996-9218AFD55E70}">
  <ds:schemaRefs>
    <ds:schemaRef ds:uri="http://schemas.microsoft.com/office/2006/documentManagement/types"/>
    <ds:schemaRef ds:uri="http://purl.org/dc/terms/"/>
    <ds:schemaRef ds:uri="http://schemas.microsoft.com/sharepoint/v3/fields"/>
    <ds:schemaRef ds:uri="http://purl.org/dc/elements/1.1/"/>
    <ds:schemaRef ds:uri="http://schemas.microsoft.com/office/2006/metadata/properties"/>
    <ds:schemaRef ds:uri="8b8a596e-bb88-47c2-8242-bbe370d64bc0"/>
    <ds:schemaRef ds:uri="http://schemas.microsoft.com/office/infopath/2007/PartnerControls"/>
    <ds:schemaRef ds:uri="http://schemas.openxmlformats.org/package/2006/metadata/core-properties"/>
    <ds:schemaRef ds:uri="http://purl.org/dc/dcmitype/"/>
    <ds:schemaRef ds:uri="08f97512-944a-469a-b4e9-7d597b8db846"/>
    <ds:schemaRef ds:uri="b89351d2-7a1c-4897-9aef-8f8d3b695296"/>
    <ds:schemaRef ds:uri="f72b29d8-9971-4e29-86ab-d6790bfb4f81"/>
    <ds:schemaRef ds:uri="http://www.w3.org/XML/1998/namespace"/>
  </ds:schemaRefs>
</ds:datastoreItem>
</file>

<file path=customXml/itemProps4.xml><?xml version="1.0" encoding="utf-8"?>
<ds:datastoreItem xmlns:ds="http://schemas.openxmlformats.org/officeDocument/2006/customXml" ds:itemID="{6A083F96-95B1-4681-A125-6BFC0614AAFC}">
  <ds:schemaRefs>
    <ds:schemaRef ds:uri="http://schemas.microsoft.com/sharepoint/v3/contenttype/forms"/>
  </ds:schemaRefs>
</ds:datastoreItem>
</file>

<file path=customXml/itemProps5.xml><?xml version="1.0" encoding="utf-8"?>
<ds:datastoreItem xmlns:ds="http://schemas.openxmlformats.org/officeDocument/2006/customXml" ds:itemID="{84977BB7-7247-41E7-A2C3-BC524A832218}">
  <ds:schemaRefs>
    <ds:schemaRef ds:uri="http://schemas.microsoft.com/office/2006/metadata/customXs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Presmal v3</Template>
  <TotalTime>126</TotalTime>
  <Words>284</Words>
  <Application>Microsoft Office PowerPoint</Application>
  <PresentationFormat>Widescreen</PresentationFormat>
  <Paragraphs>34</Paragraphs>
  <Slides>4</Slides>
  <Notes>3</Notes>
  <HiddenSlides>0</HiddenSlides>
  <MMClips>0</MMClips>
  <ScaleCrop>false</ScaleCrop>
  <HeadingPairs>
    <vt:vector size="6" baseType="variant">
      <vt:variant>
        <vt:lpstr>Brukte skrifter</vt:lpstr>
      </vt:variant>
      <vt:variant>
        <vt:i4>3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4</vt:i4>
      </vt:variant>
    </vt:vector>
  </HeadingPairs>
  <TitlesOfParts>
    <vt:vector size="8" baseType="lpstr">
      <vt:lpstr>Arial</vt:lpstr>
      <vt:lpstr>Calibri</vt:lpstr>
      <vt:lpstr>Open Sans</vt:lpstr>
      <vt:lpstr>Office-tema</vt:lpstr>
      <vt:lpstr>SAMSPILL I BYGG OG ANLEGG –  «Byggherren er premissgiver for å etablere et samtalerom»</vt:lpstr>
      <vt:lpstr>Byggherren som endringsagent</vt:lpstr>
      <vt:lpstr>Hva er haken?</vt:lpstr>
      <vt:lpstr>PowerPoint-presentasjon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SAMSPILL I BYGG OG ANLEGG –  «Byggherren er premissgiver for å etablere et samtalerom»</dc:title>
  <dc:creator>Arild Mathisen</dc:creator>
  <cp:lastModifiedBy>Arild Mathisen</cp:lastModifiedBy>
  <cp:revision>13</cp:revision>
  <dcterms:created xsi:type="dcterms:W3CDTF">2021-04-22T12:43:08Z</dcterms:created>
  <dcterms:modified xsi:type="dcterms:W3CDTF">2021-05-20T12:29:38Z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0x01010003DF243CBA30034C9D4D4B91638D621C</vt:lpwstr>
  </property>
  <property fmtid="{D5CDD505-2E9C-101B-9397-08002B2CF9AE}" pid="3" name="Modelltype">
    <vt:lpwstr/>
  </property>
  <property fmtid="{D5CDD505-2E9C-101B-9397-08002B2CF9AE}" pid="4" name="Tema">
    <vt:lpwstr/>
  </property>
  <property fmtid="{D5CDD505-2E9C-101B-9397-08002B2CF9AE}" pid="5" name="Utbyggingsområde">
    <vt:lpwstr>29;#E39 Flekkefjord - Egersund 15400|ffc28925-69cc-4a3d-b4a9-5ef176b7f759</vt:lpwstr>
  </property>
  <property fmtid="{D5CDD505-2E9C-101B-9397-08002B2CF9AE}" pid="6" name="Tema0">
    <vt:lpwstr/>
  </property>
  <property fmtid="{D5CDD505-2E9C-101B-9397-08002B2CF9AE}" pid="7" name="Objektkode">
    <vt:lpwstr/>
  </property>
  <property fmtid="{D5CDD505-2E9C-101B-9397-08002B2CF9AE}" pid="8" name="_dlc_DocIdItemGuid">
    <vt:lpwstr>d99b4a24-2384-4198-9f93-81ea9a5765e7</vt:lpwstr>
  </property>
</Properties>
</file>