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115527C-4BD6-41E5-8D42-CF71A86FA9B9}">
          <p14:sldIdLst>
            <p14:sldId id="256"/>
            <p14:sldId id="257"/>
            <p14:sldId id="259"/>
            <p14:sldId id="260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a Lædre" initials="OL" lastIdx="9" clrIdx="0">
    <p:extLst>
      <p:ext uri="{19B8F6BF-5375-455C-9EA6-DF929625EA0E}">
        <p15:presenceInfo xmlns:p15="http://schemas.microsoft.com/office/powerpoint/2012/main" userId="S::ladre@ntnu.no::4926801d-bcad-4013-8176-cdaa01cffbb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719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CB421C-780B-43E7-AAFA-290830F8E8DF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C453327-B704-4DEF-B96F-C9E0D21CEF95}">
      <dgm:prSet/>
      <dgm:spPr/>
      <dgm:t>
        <a:bodyPr/>
        <a:lstStyle/>
        <a:p>
          <a:r>
            <a:rPr lang="nb-NO" b="1"/>
            <a:t>BYGGHERREN MÅ TIDLIG BESTEMME HVILKEN KONTRAKT- STRATEGI DETTE SPESIFIKKE PROSJEKTET TRENGER</a:t>
          </a:r>
          <a:endParaRPr lang="en-US" b="1"/>
        </a:p>
      </dgm:t>
    </dgm:pt>
    <dgm:pt modelId="{B2F0A5E2-4C17-43CD-BC59-827AAA84A72B}" type="parTrans" cxnId="{491725C0-9CBF-4567-BD67-CF61B978324A}">
      <dgm:prSet/>
      <dgm:spPr/>
      <dgm:t>
        <a:bodyPr/>
        <a:lstStyle/>
        <a:p>
          <a:endParaRPr lang="en-US" b="1"/>
        </a:p>
      </dgm:t>
    </dgm:pt>
    <dgm:pt modelId="{E6E1351A-9283-409A-BC2C-A8508BC0B248}" type="sibTrans" cxnId="{491725C0-9CBF-4567-BD67-CF61B978324A}">
      <dgm:prSet/>
      <dgm:spPr/>
      <dgm:t>
        <a:bodyPr/>
        <a:lstStyle/>
        <a:p>
          <a:endParaRPr lang="en-US" b="1"/>
        </a:p>
      </dgm:t>
    </dgm:pt>
    <dgm:pt modelId="{18E15134-8B42-4A31-B6F5-D2ECC74DEC38}">
      <dgm:prSet/>
      <dgm:spPr/>
      <dgm:t>
        <a:bodyPr/>
        <a:lstStyle/>
        <a:p>
          <a:r>
            <a:rPr lang="nb-NO" b="1" dirty="0"/>
            <a:t>BYGGHERRE MÅ BESTEMME SIN ROLLE OG STILLE MED KOMPETANSE I FORHOLD TIL VALGT ROLLE</a:t>
          </a:r>
          <a:endParaRPr lang="en-US" b="1" dirty="0"/>
        </a:p>
      </dgm:t>
    </dgm:pt>
    <dgm:pt modelId="{D4B85668-C515-48EE-A4CD-DC94163F000A}" type="parTrans" cxnId="{F279E3CF-D8B5-4221-A084-5E7B792EE234}">
      <dgm:prSet/>
      <dgm:spPr/>
      <dgm:t>
        <a:bodyPr/>
        <a:lstStyle/>
        <a:p>
          <a:endParaRPr lang="en-US" b="1"/>
        </a:p>
      </dgm:t>
    </dgm:pt>
    <dgm:pt modelId="{BB357648-F2FA-4E48-90C8-7166A203ADA0}" type="sibTrans" cxnId="{F279E3CF-D8B5-4221-A084-5E7B792EE234}">
      <dgm:prSet/>
      <dgm:spPr/>
      <dgm:t>
        <a:bodyPr/>
        <a:lstStyle/>
        <a:p>
          <a:endParaRPr lang="en-US" b="1"/>
        </a:p>
      </dgm:t>
    </dgm:pt>
    <dgm:pt modelId="{FE405FD9-8495-4466-8869-03A6D98A392E}">
      <dgm:prSet/>
      <dgm:spPr/>
      <dgm:t>
        <a:bodyPr/>
        <a:lstStyle/>
        <a:p>
          <a:r>
            <a:rPr lang="nb-NO" b="1" dirty="0"/>
            <a:t>RÅDGIVER/ENTREPRENØR MÅ INN TIL RIKTIG TID OG MED RIKTIG KOMPETANSE</a:t>
          </a:r>
          <a:endParaRPr lang="en-US" b="1" dirty="0"/>
        </a:p>
      </dgm:t>
    </dgm:pt>
    <dgm:pt modelId="{B1CB5C3E-640F-4000-BCC7-4ECC681300B2}" type="parTrans" cxnId="{D8563F6E-50D5-4FEB-AAF4-4991CAD5DB20}">
      <dgm:prSet/>
      <dgm:spPr/>
      <dgm:t>
        <a:bodyPr/>
        <a:lstStyle/>
        <a:p>
          <a:endParaRPr lang="en-US" b="1"/>
        </a:p>
      </dgm:t>
    </dgm:pt>
    <dgm:pt modelId="{8C71B789-38B7-4E2D-91A9-A4455A682D52}" type="sibTrans" cxnId="{D8563F6E-50D5-4FEB-AAF4-4991CAD5DB20}">
      <dgm:prSet/>
      <dgm:spPr/>
      <dgm:t>
        <a:bodyPr/>
        <a:lstStyle/>
        <a:p>
          <a:endParaRPr lang="en-US" b="1"/>
        </a:p>
      </dgm:t>
    </dgm:pt>
    <dgm:pt modelId="{EED012DD-A83B-4586-BD4D-03AD2C6C2DC8}">
      <dgm:prSet/>
      <dgm:spPr/>
      <dgm:t>
        <a:bodyPr/>
        <a:lstStyle/>
        <a:p>
          <a:r>
            <a:rPr lang="nb-NO" b="1" dirty="0"/>
            <a:t>VELG ENTREPRENØR, ARKITEKT, RÅDGIVER LEVERANDØRER SOM ER KVALIFISERT</a:t>
          </a:r>
          <a:endParaRPr lang="en-US" b="1" dirty="0"/>
        </a:p>
      </dgm:t>
    </dgm:pt>
    <dgm:pt modelId="{F05B83D2-18F1-4D98-BB59-41FE02ABDDD9}" type="parTrans" cxnId="{788DB130-D24C-4184-BAE2-C2467D302CC2}">
      <dgm:prSet/>
      <dgm:spPr/>
      <dgm:t>
        <a:bodyPr/>
        <a:lstStyle/>
        <a:p>
          <a:endParaRPr lang="en-US" b="1"/>
        </a:p>
      </dgm:t>
    </dgm:pt>
    <dgm:pt modelId="{A438D93B-67AD-49B8-9D48-7A5505E96F53}" type="sibTrans" cxnId="{788DB130-D24C-4184-BAE2-C2467D302CC2}">
      <dgm:prSet/>
      <dgm:spPr/>
      <dgm:t>
        <a:bodyPr/>
        <a:lstStyle/>
        <a:p>
          <a:endParaRPr lang="en-US" b="1"/>
        </a:p>
      </dgm:t>
    </dgm:pt>
    <dgm:pt modelId="{787BD321-4ED8-44CD-AFD1-D165841BA515}">
      <dgm:prSet/>
      <dgm:spPr/>
      <dgm:t>
        <a:bodyPr/>
        <a:lstStyle/>
        <a:p>
          <a:r>
            <a:rPr lang="nb-NO" b="1"/>
            <a:t>ENTREPRENØR MÅ FÅ EN PASSENDE KOMPENSASJON FOR SITT BIDRAG I UTVIKLINGSFASEN</a:t>
          </a:r>
          <a:endParaRPr lang="en-US" b="1"/>
        </a:p>
      </dgm:t>
    </dgm:pt>
    <dgm:pt modelId="{9A8B8428-BF30-4BAC-A843-CA736B491B89}" type="parTrans" cxnId="{4FD8FC31-D1FE-43A5-9201-9FF2DDD2316E}">
      <dgm:prSet/>
      <dgm:spPr/>
      <dgm:t>
        <a:bodyPr/>
        <a:lstStyle/>
        <a:p>
          <a:endParaRPr lang="en-US" b="1"/>
        </a:p>
      </dgm:t>
    </dgm:pt>
    <dgm:pt modelId="{8B21D957-E2BC-4706-897F-84CB0555391C}" type="sibTrans" cxnId="{4FD8FC31-D1FE-43A5-9201-9FF2DDD2316E}">
      <dgm:prSet/>
      <dgm:spPr/>
      <dgm:t>
        <a:bodyPr/>
        <a:lstStyle/>
        <a:p>
          <a:endParaRPr lang="en-US" b="1"/>
        </a:p>
      </dgm:t>
    </dgm:pt>
    <dgm:pt modelId="{667423BB-4234-4026-A069-D7190E500485}">
      <dgm:prSet/>
      <dgm:spPr/>
      <dgm:t>
        <a:bodyPr/>
        <a:lstStyle/>
        <a:p>
          <a:r>
            <a:rPr lang="en-US" b="1" dirty="0"/>
            <a:t>SIKRE KONTINUITET I PROSJEKTORGANISASJONEN</a:t>
          </a:r>
        </a:p>
      </dgm:t>
    </dgm:pt>
    <dgm:pt modelId="{6C2536E8-A930-4041-8C60-F8584BEC2279}" type="parTrans" cxnId="{CD4E914F-DF1D-4828-BC21-CAF1A599CBF4}">
      <dgm:prSet/>
      <dgm:spPr/>
      <dgm:t>
        <a:bodyPr/>
        <a:lstStyle/>
        <a:p>
          <a:endParaRPr lang="en-US" b="1"/>
        </a:p>
      </dgm:t>
    </dgm:pt>
    <dgm:pt modelId="{5AD5273B-E2D9-48E4-BA99-BB4F33EF8C7F}" type="sibTrans" cxnId="{CD4E914F-DF1D-4828-BC21-CAF1A599CBF4}">
      <dgm:prSet/>
      <dgm:spPr/>
      <dgm:t>
        <a:bodyPr/>
        <a:lstStyle/>
        <a:p>
          <a:endParaRPr lang="en-US" b="1"/>
        </a:p>
      </dgm:t>
    </dgm:pt>
    <dgm:pt modelId="{F2A0C0FF-EF07-4878-A4E4-099AE41478A7}">
      <dgm:prSet/>
      <dgm:spPr/>
      <dgm:t>
        <a:bodyPr/>
        <a:lstStyle/>
        <a:p>
          <a:r>
            <a:rPr lang="nb-NO" b="1"/>
            <a:t>BRUK TARGET VALUE DESIGN FOR Å SIKRE GOD MÅLSTYRING</a:t>
          </a:r>
          <a:endParaRPr lang="en-US" b="1"/>
        </a:p>
      </dgm:t>
    </dgm:pt>
    <dgm:pt modelId="{6CBB6564-3772-4FA4-B9BA-91122F0DF294}" type="parTrans" cxnId="{DB45AD82-8260-4471-8E27-3BDD1DCF0F12}">
      <dgm:prSet/>
      <dgm:spPr/>
      <dgm:t>
        <a:bodyPr/>
        <a:lstStyle/>
        <a:p>
          <a:endParaRPr lang="en-US" b="1"/>
        </a:p>
      </dgm:t>
    </dgm:pt>
    <dgm:pt modelId="{EE57B611-883F-4F15-9F89-D7715F9B61A0}" type="sibTrans" cxnId="{DB45AD82-8260-4471-8E27-3BDD1DCF0F12}">
      <dgm:prSet/>
      <dgm:spPr/>
      <dgm:t>
        <a:bodyPr/>
        <a:lstStyle/>
        <a:p>
          <a:endParaRPr lang="en-US" b="1"/>
        </a:p>
      </dgm:t>
    </dgm:pt>
    <dgm:pt modelId="{AA302B1A-4A2D-4575-B2F0-83F1FCA238C7}">
      <dgm:prSet/>
      <dgm:spPr/>
      <dgm:t>
        <a:bodyPr/>
        <a:lstStyle/>
        <a:p>
          <a:pPr>
            <a:buClr>
              <a:srgbClr val="FFFFFF"/>
            </a:buClr>
            <a:buSzPts val="1200"/>
            <a:buFont typeface="Arial" panose="020B0604020202020204" pitchFamily="34" charset="0"/>
            <a:buAutoNum type="arabicPeriod"/>
          </a:pPr>
          <a:r>
            <a:rPr lang="nb-NO" b="1"/>
            <a:t>USIKKERHET MÅ FORDELES PÅ EN GOD MÅTE</a:t>
          </a:r>
          <a:endParaRPr lang="en-US" b="1" dirty="0"/>
        </a:p>
      </dgm:t>
    </dgm:pt>
    <dgm:pt modelId="{309F42AB-9149-49CD-875B-8FAF6111B293}" type="parTrans" cxnId="{05A936B7-7A2B-4E67-885C-004A233CF7EB}">
      <dgm:prSet/>
      <dgm:spPr/>
      <dgm:t>
        <a:bodyPr/>
        <a:lstStyle/>
        <a:p>
          <a:endParaRPr lang="nb-NO"/>
        </a:p>
      </dgm:t>
    </dgm:pt>
    <dgm:pt modelId="{D037E683-A28D-47E4-BF30-AD73649268E8}" type="sibTrans" cxnId="{05A936B7-7A2B-4E67-885C-004A233CF7EB}">
      <dgm:prSet/>
      <dgm:spPr/>
      <dgm:t>
        <a:bodyPr/>
        <a:lstStyle/>
        <a:p>
          <a:endParaRPr lang="nb-NO"/>
        </a:p>
      </dgm:t>
    </dgm:pt>
    <dgm:pt modelId="{8CEAF50E-107A-41C1-B249-EC821ED464D5}" type="pres">
      <dgm:prSet presAssocID="{29CB421C-780B-43E7-AAFA-290830F8E8DF}" presName="linear" presStyleCnt="0">
        <dgm:presLayoutVars>
          <dgm:animLvl val="lvl"/>
          <dgm:resizeHandles val="exact"/>
        </dgm:presLayoutVars>
      </dgm:prSet>
      <dgm:spPr/>
    </dgm:pt>
    <dgm:pt modelId="{949C2E76-D005-4485-9327-3629E48D0C6A}" type="pres">
      <dgm:prSet presAssocID="{CC453327-B704-4DEF-B96F-C9E0D21CEF95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71D95C72-BBF5-418C-96F1-A7C446C53F3A}" type="pres">
      <dgm:prSet presAssocID="{E6E1351A-9283-409A-BC2C-A8508BC0B248}" presName="spacer" presStyleCnt="0"/>
      <dgm:spPr/>
    </dgm:pt>
    <dgm:pt modelId="{5A127570-D101-4F8F-B0DB-D4E1843723BA}" type="pres">
      <dgm:prSet presAssocID="{18E15134-8B42-4A31-B6F5-D2ECC74DEC38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D2302E62-5BD2-48D9-859E-C17D1F9AC27C}" type="pres">
      <dgm:prSet presAssocID="{BB357648-F2FA-4E48-90C8-7166A203ADA0}" presName="spacer" presStyleCnt="0"/>
      <dgm:spPr/>
    </dgm:pt>
    <dgm:pt modelId="{DA8DA9F9-7019-405F-ADC9-31FA468EB6C3}" type="pres">
      <dgm:prSet presAssocID="{AA302B1A-4A2D-4575-B2F0-83F1FCA238C7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B7C14848-DD8F-448E-97BF-5523C03568B4}" type="pres">
      <dgm:prSet presAssocID="{D037E683-A28D-47E4-BF30-AD73649268E8}" presName="spacer" presStyleCnt="0"/>
      <dgm:spPr/>
    </dgm:pt>
    <dgm:pt modelId="{24044B6D-0BF0-47E3-9087-C38C29FAA991}" type="pres">
      <dgm:prSet presAssocID="{FE405FD9-8495-4466-8869-03A6D98A392E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D075619D-4D18-4403-903C-B5809176047A}" type="pres">
      <dgm:prSet presAssocID="{8C71B789-38B7-4E2D-91A9-A4455A682D52}" presName="spacer" presStyleCnt="0"/>
      <dgm:spPr/>
    </dgm:pt>
    <dgm:pt modelId="{8E0838E3-195D-48D1-A704-4C775E151EE0}" type="pres">
      <dgm:prSet presAssocID="{EED012DD-A83B-4586-BD4D-03AD2C6C2DC8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21ACF866-0BF9-4E49-BB41-ED88CD83542A}" type="pres">
      <dgm:prSet presAssocID="{A438D93B-67AD-49B8-9D48-7A5505E96F53}" presName="spacer" presStyleCnt="0"/>
      <dgm:spPr/>
    </dgm:pt>
    <dgm:pt modelId="{8188ADB2-8BCB-4BC8-9A48-CE6A903C759C}" type="pres">
      <dgm:prSet presAssocID="{787BD321-4ED8-44CD-AFD1-D165841BA515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E94F290A-E26B-418B-A8FC-BA8F66651239}" type="pres">
      <dgm:prSet presAssocID="{8B21D957-E2BC-4706-897F-84CB0555391C}" presName="spacer" presStyleCnt="0"/>
      <dgm:spPr/>
    </dgm:pt>
    <dgm:pt modelId="{0FA798F8-503F-45E4-BA47-A43141D308BF}" type="pres">
      <dgm:prSet presAssocID="{667423BB-4234-4026-A069-D7190E500485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41A6D211-5453-46CE-BEE6-492FD45B0CF6}" type="pres">
      <dgm:prSet presAssocID="{5AD5273B-E2D9-48E4-BA99-BB4F33EF8C7F}" presName="spacer" presStyleCnt="0"/>
      <dgm:spPr/>
    </dgm:pt>
    <dgm:pt modelId="{D5183200-7102-47EF-A7AB-134BCF9ED4DF}" type="pres">
      <dgm:prSet presAssocID="{F2A0C0FF-EF07-4878-A4E4-099AE41478A7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A3158E13-76A1-4404-BAA6-ECF6228ED101}" type="presOf" srcId="{CC453327-B704-4DEF-B96F-C9E0D21CEF95}" destId="{949C2E76-D005-4485-9327-3629E48D0C6A}" srcOrd="0" destOrd="0" presId="urn:microsoft.com/office/officeart/2005/8/layout/vList2"/>
    <dgm:cxn modelId="{2DAC941C-C120-4D5F-8F08-71620408894D}" type="presOf" srcId="{F2A0C0FF-EF07-4878-A4E4-099AE41478A7}" destId="{D5183200-7102-47EF-A7AB-134BCF9ED4DF}" srcOrd="0" destOrd="0" presId="urn:microsoft.com/office/officeart/2005/8/layout/vList2"/>
    <dgm:cxn modelId="{D8FA012C-A174-4F42-A2DB-1009F7AE47FD}" type="presOf" srcId="{667423BB-4234-4026-A069-D7190E500485}" destId="{0FA798F8-503F-45E4-BA47-A43141D308BF}" srcOrd="0" destOrd="0" presId="urn:microsoft.com/office/officeart/2005/8/layout/vList2"/>
    <dgm:cxn modelId="{788DB130-D24C-4184-BAE2-C2467D302CC2}" srcId="{29CB421C-780B-43E7-AAFA-290830F8E8DF}" destId="{EED012DD-A83B-4586-BD4D-03AD2C6C2DC8}" srcOrd="4" destOrd="0" parTransId="{F05B83D2-18F1-4D98-BB59-41FE02ABDDD9}" sibTransId="{A438D93B-67AD-49B8-9D48-7A5505E96F53}"/>
    <dgm:cxn modelId="{4FD8FC31-D1FE-43A5-9201-9FF2DDD2316E}" srcId="{29CB421C-780B-43E7-AAFA-290830F8E8DF}" destId="{787BD321-4ED8-44CD-AFD1-D165841BA515}" srcOrd="5" destOrd="0" parTransId="{9A8B8428-BF30-4BAC-A843-CA736B491B89}" sibTransId="{8B21D957-E2BC-4706-897F-84CB0555391C}"/>
    <dgm:cxn modelId="{D8563F6E-50D5-4FEB-AAF4-4991CAD5DB20}" srcId="{29CB421C-780B-43E7-AAFA-290830F8E8DF}" destId="{FE405FD9-8495-4466-8869-03A6D98A392E}" srcOrd="3" destOrd="0" parTransId="{B1CB5C3E-640F-4000-BCC7-4ECC681300B2}" sibTransId="{8C71B789-38B7-4E2D-91A9-A4455A682D52}"/>
    <dgm:cxn modelId="{CD4E914F-DF1D-4828-BC21-CAF1A599CBF4}" srcId="{29CB421C-780B-43E7-AAFA-290830F8E8DF}" destId="{667423BB-4234-4026-A069-D7190E500485}" srcOrd="6" destOrd="0" parTransId="{6C2536E8-A930-4041-8C60-F8584BEC2279}" sibTransId="{5AD5273B-E2D9-48E4-BA99-BB4F33EF8C7F}"/>
    <dgm:cxn modelId="{39AACF7E-3A83-45BD-8504-436AB5847A2C}" type="presOf" srcId="{18E15134-8B42-4A31-B6F5-D2ECC74DEC38}" destId="{5A127570-D101-4F8F-B0DB-D4E1843723BA}" srcOrd="0" destOrd="0" presId="urn:microsoft.com/office/officeart/2005/8/layout/vList2"/>
    <dgm:cxn modelId="{DB45AD82-8260-4471-8E27-3BDD1DCF0F12}" srcId="{29CB421C-780B-43E7-AAFA-290830F8E8DF}" destId="{F2A0C0FF-EF07-4878-A4E4-099AE41478A7}" srcOrd="7" destOrd="0" parTransId="{6CBB6564-3772-4FA4-B9BA-91122F0DF294}" sibTransId="{EE57B611-883F-4F15-9F89-D7715F9B61A0}"/>
    <dgm:cxn modelId="{49C9EDA1-5F70-4746-8827-619318DDBC29}" type="presOf" srcId="{AA302B1A-4A2D-4575-B2F0-83F1FCA238C7}" destId="{DA8DA9F9-7019-405F-ADC9-31FA468EB6C3}" srcOrd="0" destOrd="0" presId="urn:microsoft.com/office/officeart/2005/8/layout/vList2"/>
    <dgm:cxn modelId="{C59849A7-ED3B-47B3-AE71-520C421F0EF4}" type="presOf" srcId="{787BD321-4ED8-44CD-AFD1-D165841BA515}" destId="{8188ADB2-8BCB-4BC8-9A48-CE6A903C759C}" srcOrd="0" destOrd="0" presId="urn:microsoft.com/office/officeart/2005/8/layout/vList2"/>
    <dgm:cxn modelId="{05A936B7-7A2B-4E67-885C-004A233CF7EB}" srcId="{29CB421C-780B-43E7-AAFA-290830F8E8DF}" destId="{AA302B1A-4A2D-4575-B2F0-83F1FCA238C7}" srcOrd="2" destOrd="0" parTransId="{309F42AB-9149-49CD-875B-8FAF6111B293}" sibTransId="{D037E683-A28D-47E4-BF30-AD73649268E8}"/>
    <dgm:cxn modelId="{491725C0-9CBF-4567-BD67-CF61B978324A}" srcId="{29CB421C-780B-43E7-AAFA-290830F8E8DF}" destId="{CC453327-B704-4DEF-B96F-C9E0D21CEF95}" srcOrd="0" destOrd="0" parTransId="{B2F0A5E2-4C17-43CD-BC59-827AAA84A72B}" sibTransId="{E6E1351A-9283-409A-BC2C-A8508BC0B248}"/>
    <dgm:cxn modelId="{F279E3CF-D8B5-4221-A084-5E7B792EE234}" srcId="{29CB421C-780B-43E7-AAFA-290830F8E8DF}" destId="{18E15134-8B42-4A31-B6F5-D2ECC74DEC38}" srcOrd="1" destOrd="0" parTransId="{D4B85668-C515-48EE-A4CD-DC94163F000A}" sibTransId="{BB357648-F2FA-4E48-90C8-7166A203ADA0}"/>
    <dgm:cxn modelId="{2808EED8-482D-4D93-9D9A-FE4A9BE1862A}" type="presOf" srcId="{29CB421C-780B-43E7-AAFA-290830F8E8DF}" destId="{8CEAF50E-107A-41C1-B249-EC821ED464D5}" srcOrd="0" destOrd="0" presId="urn:microsoft.com/office/officeart/2005/8/layout/vList2"/>
    <dgm:cxn modelId="{8C4776DB-1193-46C1-A9AA-7540898164DD}" type="presOf" srcId="{EED012DD-A83B-4586-BD4D-03AD2C6C2DC8}" destId="{8E0838E3-195D-48D1-A704-4C775E151EE0}" srcOrd="0" destOrd="0" presId="urn:microsoft.com/office/officeart/2005/8/layout/vList2"/>
    <dgm:cxn modelId="{F390DEDB-1D21-49C0-9BEB-DB729E46588A}" type="presOf" srcId="{FE405FD9-8495-4466-8869-03A6D98A392E}" destId="{24044B6D-0BF0-47E3-9087-C38C29FAA991}" srcOrd="0" destOrd="0" presId="urn:microsoft.com/office/officeart/2005/8/layout/vList2"/>
    <dgm:cxn modelId="{5B69460B-C37E-4ECE-AE1A-DAEBF5D17873}" type="presParOf" srcId="{8CEAF50E-107A-41C1-B249-EC821ED464D5}" destId="{949C2E76-D005-4485-9327-3629E48D0C6A}" srcOrd="0" destOrd="0" presId="urn:microsoft.com/office/officeart/2005/8/layout/vList2"/>
    <dgm:cxn modelId="{85DA276A-F9A2-42AE-AC79-7B866D047163}" type="presParOf" srcId="{8CEAF50E-107A-41C1-B249-EC821ED464D5}" destId="{71D95C72-BBF5-418C-96F1-A7C446C53F3A}" srcOrd="1" destOrd="0" presId="urn:microsoft.com/office/officeart/2005/8/layout/vList2"/>
    <dgm:cxn modelId="{D9C3918E-7944-4189-AE3B-8478B222A21E}" type="presParOf" srcId="{8CEAF50E-107A-41C1-B249-EC821ED464D5}" destId="{5A127570-D101-4F8F-B0DB-D4E1843723BA}" srcOrd="2" destOrd="0" presId="urn:microsoft.com/office/officeart/2005/8/layout/vList2"/>
    <dgm:cxn modelId="{B5B75BC6-514A-4B7E-82EE-D62BF8231309}" type="presParOf" srcId="{8CEAF50E-107A-41C1-B249-EC821ED464D5}" destId="{D2302E62-5BD2-48D9-859E-C17D1F9AC27C}" srcOrd="3" destOrd="0" presId="urn:microsoft.com/office/officeart/2005/8/layout/vList2"/>
    <dgm:cxn modelId="{789273BE-D725-4B4B-88C5-A7317A582A3D}" type="presParOf" srcId="{8CEAF50E-107A-41C1-B249-EC821ED464D5}" destId="{DA8DA9F9-7019-405F-ADC9-31FA468EB6C3}" srcOrd="4" destOrd="0" presId="urn:microsoft.com/office/officeart/2005/8/layout/vList2"/>
    <dgm:cxn modelId="{84C91A2B-47C5-46D6-9515-ECE3ADD48325}" type="presParOf" srcId="{8CEAF50E-107A-41C1-B249-EC821ED464D5}" destId="{B7C14848-DD8F-448E-97BF-5523C03568B4}" srcOrd="5" destOrd="0" presId="urn:microsoft.com/office/officeart/2005/8/layout/vList2"/>
    <dgm:cxn modelId="{7F0520BB-9386-4DBD-BF7C-27CF493CABCB}" type="presParOf" srcId="{8CEAF50E-107A-41C1-B249-EC821ED464D5}" destId="{24044B6D-0BF0-47E3-9087-C38C29FAA991}" srcOrd="6" destOrd="0" presId="urn:microsoft.com/office/officeart/2005/8/layout/vList2"/>
    <dgm:cxn modelId="{9278E339-8DB7-48FE-93E4-4C46FCD0D55A}" type="presParOf" srcId="{8CEAF50E-107A-41C1-B249-EC821ED464D5}" destId="{D075619D-4D18-4403-903C-B5809176047A}" srcOrd="7" destOrd="0" presId="urn:microsoft.com/office/officeart/2005/8/layout/vList2"/>
    <dgm:cxn modelId="{4D70375D-3920-4394-98F0-3A0801F7FBD6}" type="presParOf" srcId="{8CEAF50E-107A-41C1-B249-EC821ED464D5}" destId="{8E0838E3-195D-48D1-A704-4C775E151EE0}" srcOrd="8" destOrd="0" presId="urn:microsoft.com/office/officeart/2005/8/layout/vList2"/>
    <dgm:cxn modelId="{C1118C66-5A6C-4B88-8374-9AE9802FCE5E}" type="presParOf" srcId="{8CEAF50E-107A-41C1-B249-EC821ED464D5}" destId="{21ACF866-0BF9-4E49-BB41-ED88CD83542A}" srcOrd="9" destOrd="0" presId="urn:microsoft.com/office/officeart/2005/8/layout/vList2"/>
    <dgm:cxn modelId="{C00982FA-A64C-4959-90E8-1264FB13583B}" type="presParOf" srcId="{8CEAF50E-107A-41C1-B249-EC821ED464D5}" destId="{8188ADB2-8BCB-4BC8-9A48-CE6A903C759C}" srcOrd="10" destOrd="0" presId="urn:microsoft.com/office/officeart/2005/8/layout/vList2"/>
    <dgm:cxn modelId="{160D48C6-C71E-4008-882B-DFE20CFE6997}" type="presParOf" srcId="{8CEAF50E-107A-41C1-B249-EC821ED464D5}" destId="{E94F290A-E26B-418B-A8FC-BA8F66651239}" srcOrd="11" destOrd="0" presId="urn:microsoft.com/office/officeart/2005/8/layout/vList2"/>
    <dgm:cxn modelId="{90CC3E43-5521-4A1A-9BD8-0B5A26DBAEF5}" type="presParOf" srcId="{8CEAF50E-107A-41C1-B249-EC821ED464D5}" destId="{0FA798F8-503F-45E4-BA47-A43141D308BF}" srcOrd="12" destOrd="0" presId="urn:microsoft.com/office/officeart/2005/8/layout/vList2"/>
    <dgm:cxn modelId="{D53C9CEC-7207-4DBD-949E-CD58A9374C2B}" type="presParOf" srcId="{8CEAF50E-107A-41C1-B249-EC821ED464D5}" destId="{41A6D211-5453-46CE-BEE6-492FD45B0CF6}" srcOrd="13" destOrd="0" presId="urn:microsoft.com/office/officeart/2005/8/layout/vList2"/>
    <dgm:cxn modelId="{7F5E10CD-D32E-43A0-AA85-7DC467B3BB89}" type="presParOf" srcId="{8CEAF50E-107A-41C1-B249-EC821ED464D5}" destId="{D5183200-7102-47EF-A7AB-134BCF9ED4DF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9C2E76-D005-4485-9327-3629E48D0C6A}">
      <dsp:nvSpPr>
        <dsp:cNvPr id="0" name=""/>
        <dsp:cNvSpPr/>
      </dsp:nvSpPr>
      <dsp:spPr>
        <a:xfrm>
          <a:off x="0" y="50156"/>
          <a:ext cx="6353445" cy="6762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b="1" kern="1200"/>
            <a:t>BYGGHERREN MÅ TIDLIG BESTEMME HVILKEN KONTRAKT- STRATEGI DETTE SPESIFIKKE PROSJEKTET TRENGER</a:t>
          </a:r>
          <a:endParaRPr lang="en-US" sz="1700" b="1" kern="1200"/>
        </a:p>
      </dsp:txBody>
      <dsp:txXfrm>
        <a:off x="33012" y="83168"/>
        <a:ext cx="6287421" cy="610236"/>
      </dsp:txXfrm>
    </dsp:sp>
    <dsp:sp modelId="{5A127570-D101-4F8F-B0DB-D4E1843723BA}">
      <dsp:nvSpPr>
        <dsp:cNvPr id="0" name=""/>
        <dsp:cNvSpPr/>
      </dsp:nvSpPr>
      <dsp:spPr>
        <a:xfrm>
          <a:off x="0" y="775376"/>
          <a:ext cx="6353445" cy="6762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b="1" kern="1200" dirty="0"/>
            <a:t>BYGGHERRE MÅ BESTEMME SIN ROLLE OG STILLE MED KOMPETANSE I FORHOLD TIL VALGT ROLLE</a:t>
          </a:r>
          <a:endParaRPr lang="en-US" sz="1700" b="1" kern="1200" dirty="0"/>
        </a:p>
      </dsp:txBody>
      <dsp:txXfrm>
        <a:off x="33012" y="808388"/>
        <a:ext cx="6287421" cy="610236"/>
      </dsp:txXfrm>
    </dsp:sp>
    <dsp:sp modelId="{DA8DA9F9-7019-405F-ADC9-31FA468EB6C3}">
      <dsp:nvSpPr>
        <dsp:cNvPr id="0" name=""/>
        <dsp:cNvSpPr/>
      </dsp:nvSpPr>
      <dsp:spPr>
        <a:xfrm>
          <a:off x="0" y="1500596"/>
          <a:ext cx="6353445" cy="6762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FFFFFF"/>
            </a:buClr>
            <a:buSzPts val="1200"/>
            <a:buFont typeface="Arial" panose="020B0604020202020204" pitchFamily="34" charset="0"/>
            <a:buNone/>
          </a:pPr>
          <a:r>
            <a:rPr lang="nb-NO" sz="1700" b="1" kern="1200"/>
            <a:t>USIKKERHET MÅ FORDELES PÅ EN GOD MÅTE</a:t>
          </a:r>
          <a:endParaRPr lang="en-US" sz="1700" b="1" kern="1200" dirty="0"/>
        </a:p>
      </dsp:txBody>
      <dsp:txXfrm>
        <a:off x="33012" y="1533608"/>
        <a:ext cx="6287421" cy="610236"/>
      </dsp:txXfrm>
    </dsp:sp>
    <dsp:sp modelId="{24044B6D-0BF0-47E3-9087-C38C29FAA991}">
      <dsp:nvSpPr>
        <dsp:cNvPr id="0" name=""/>
        <dsp:cNvSpPr/>
      </dsp:nvSpPr>
      <dsp:spPr>
        <a:xfrm>
          <a:off x="0" y="2225816"/>
          <a:ext cx="6353445" cy="6762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b="1" kern="1200" dirty="0"/>
            <a:t>RÅDGIVER/ENTREPRENØR MÅ INN TIL RIKTIG TID OG MED RIKTIG KOMPETANSE</a:t>
          </a:r>
          <a:endParaRPr lang="en-US" sz="1700" b="1" kern="1200" dirty="0"/>
        </a:p>
      </dsp:txBody>
      <dsp:txXfrm>
        <a:off x="33012" y="2258828"/>
        <a:ext cx="6287421" cy="610236"/>
      </dsp:txXfrm>
    </dsp:sp>
    <dsp:sp modelId="{8E0838E3-195D-48D1-A704-4C775E151EE0}">
      <dsp:nvSpPr>
        <dsp:cNvPr id="0" name=""/>
        <dsp:cNvSpPr/>
      </dsp:nvSpPr>
      <dsp:spPr>
        <a:xfrm>
          <a:off x="0" y="2951036"/>
          <a:ext cx="6353445" cy="6762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b="1" kern="1200" dirty="0"/>
            <a:t>VELG ENTREPRENØR, ARKITEKT, RÅDGIVER LEVERANDØRER SOM ER KVALIFISERT</a:t>
          </a:r>
          <a:endParaRPr lang="en-US" sz="1700" b="1" kern="1200" dirty="0"/>
        </a:p>
      </dsp:txBody>
      <dsp:txXfrm>
        <a:off x="33012" y="2984048"/>
        <a:ext cx="6287421" cy="610236"/>
      </dsp:txXfrm>
    </dsp:sp>
    <dsp:sp modelId="{8188ADB2-8BCB-4BC8-9A48-CE6A903C759C}">
      <dsp:nvSpPr>
        <dsp:cNvPr id="0" name=""/>
        <dsp:cNvSpPr/>
      </dsp:nvSpPr>
      <dsp:spPr>
        <a:xfrm>
          <a:off x="0" y="3676256"/>
          <a:ext cx="6353445" cy="6762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b="1" kern="1200"/>
            <a:t>ENTREPRENØR MÅ FÅ EN PASSENDE KOMPENSASJON FOR SITT BIDRAG I UTVIKLINGSFASEN</a:t>
          </a:r>
          <a:endParaRPr lang="en-US" sz="1700" b="1" kern="1200"/>
        </a:p>
      </dsp:txBody>
      <dsp:txXfrm>
        <a:off x="33012" y="3709268"/>
        <a:ext cx="6287421" cy="610236"/>
      </dsp:txXfrm>
    </dsp:sp>
    <dsp:sp modelId="{0FA798F8-503F-45E4-BA47-A43141D308BF}">
      <dsp:nvSpPr>
        <dsp:cNvPr id="0" name=""/>
        <dsp:cNvSpPr/>
      </dsp:nvSpPr>
      <dsp:spPr>
        <a:xfrm>
          <a:off x="0" y="4401476"/>
          <a:ext cx="6353445" cy="6762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SIKRE KONTINUITET I PROSJEKTORGANISASJONEN</a:t>
          </a:r>
        </a:p>
      </dsp:txBody>
      <dsp:txXfrm>
        <a:off x="33012" y="4434488"/>
        <a:ext cx="6287421" cy="610236"/>
      </dsp:txXfrm>
    </dsp:sp>
    <dsp:sp modelId="{D5183200-7102-47EF-A7AB-134BCF9ED4DF}">
      <dsp:nvSpPr>
        <dsp:cNvPr id="0" name=""/>
        <dsp:cNvSpPr/>
      </dsp:nvSpPr>
      <dsp:spPr>
        <a:xfrm>
          <a:off x="0" y="5126696"/>
          <a:ext cx="6353445" cy="6762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b="1" kern="1200"/>
            <a:t>BRUK TARGET VALUE DESIGN FOR Å SIKRE GOD MÅLSTYRING</a:t>
          </a:r>
          <a:endParaRPr lang="en-US" sz="1700" b="1" kern="1200"/>
        </a:p>
      </dsp:txBody>
      <dsp:txXfrm>
        <a:off x="33012" y="5159708"/>
        <a:ext cx="6287421" cy="610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20CCC-D08C-460B-9064-AC65D1D93642}" type="datetimeFigureOut">
              <a:rPr lang="nb-NO" smtClean="0"/>
              <a:t>27.04.2021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42A08-9853-4D5E-AB00-89F2B4F0044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98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Grunntanken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er at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tidlig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involvering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sentrale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aktørene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utviklingsfasen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prosjektet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større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muligheter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besparelser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fokus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på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verdiskapning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bedre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mulighet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optimalisering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prosjektets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løsninger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samspillskontrakt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starter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samarbeidet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mellom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partene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allerede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på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utviklingsstadiet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prosjektet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nb-NO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142A08-9853-4D5E-AB00-89F2B4F00448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1961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585" lvl="1" indent="0">
              <a:buNone/>
            </a:pPr>
            <a:r>
              <a:rPr lang="nb-NO" dirty="0"/>
              <a:t> </a:t>
            </a:r>
          </a:p>
          <a:p>
            <a:endParaRPr lang="nb-NO" dirty="0"/>
          </a:p>
          <a:p>
            <a:r>
              <a:rPr lang="nb-NO" dirty="0"/>
              <a:t>I de relasjonsbaserte gjennomføringsmodellene inviterer byggherren rådgivere og entreprenøren inn tidligere enn man gjør i tradisjonelle transaksjonsbaserte modeller. </a:t>
            </a:r>
          </a:p>
          <a:p>
            <a:r>
              <a:rPr lang="nb-NO" dirty="0"/>
              <a:t>Partene former prosjektet i større grad sammen og man inngår langsiktige avtaler som også kan strekke seg inn i driftsfasen.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142A08-9853-4D5E-AB00-89F2B4F00448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6671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142A08-9853-4D5E-AB00-89F2B4F00448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5532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/>
              <a:t>Byggherren kan gå for en en-stegs modell, dvs. lede utvikling av prosjektet til ferdig forprosjekt for så å kontrahere, eller to-stegs modell, hvor man kontraherer rådgiver/entreprenør i tidligfase</a:t>
            </a:r>
            <a:endParaRPr lang="en-US" dirty="0"/>
          </a:p>
          <a:p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er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utgangspunktet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måter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å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organisere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samspillsprosjekter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på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nb-NO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b-NO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Samspill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totalentreprise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Byggherre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brukere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prosjekterende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entreprenører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eventuelt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forvaltere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samarbeider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utvikling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prosjektet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programmeringsfasen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forprosjekt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målpris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Her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overtar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samspillsgruppen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ansvaret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det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skrives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totalentreprisekontrakt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bygge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.</a:t>
            </a:r>
            <a:endParaRPr lang="nb-NO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b-NO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Samspill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incitament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Byggherre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brukere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prosjekterende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entreprenører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eventuelt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forvaltere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samarbeider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utvikling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prosjektet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ringsfasen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forprosjekt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målpris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Deretter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utføres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arbeidene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videre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regningsarbeid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avtalt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fordeling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 over-/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underskridelse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målpris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nb-NO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b-NO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Offentlig-privat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samarbeid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Et OPS-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selskap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bidrar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eierskap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eller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drift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periode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tillegg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pro-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sjektering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utførelse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nb-NO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142A08-9853-4D5E-AB00-89F2B4F00448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6085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86337" y="2677415"/>
            <a:ext cx="10363200" cy="901095"/>
          </a:xfrm>
        </p:spPr>
        <p:txBody>
          <a:bodyPr anchor="t" anchorCtr="0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486337" y="3645155"/>
            <a:ext cx="103632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340815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239782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354667" y="274639"/>
            <a:ext cx="7281333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13228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row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Text Placeholder 2"/>
          <p:cNvSpPr>
            <a:spLocks noGrp="1"/>
          </p:cNvSpPr>
          <p:nvPr>
            <p:ph type="body" idx="22" hasCustomPrompt="1"/>
          </p:nvPr>
        </p:nvSpPr>
        <p:spPr>
          <a:xfrm>
            <a:off x="571462" y="1000108"/>
            <a:ext cx="9629179" cy="785818"/>
          </a:xfrm>
        </p:spPr>
        <p:txBody>
          <a:bodyPr wrap="square" lIns="0" tIns="46800" anchor="t" anchorCtr="0">
            <a:noAutofit/>
          </a:bodyPr>
          <a:lstStyle>
            <a:lvl1pPr marL="0" indent="0"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insert</a:t>
            </a:r>
            <a:r>
              <a:rPr lang="nb-NO"/>
              <a:t> </a:t>
            </a:r>
            <a:r>
              <a:rPr lang="nb-NO" err="1"/>
              <a:t>text</a:t>
            </a:r>
            <a:endParaRPr lang="nb-NO"/>
          </a:p>
        </p:txBody>
      </p:sp>
      <p:sp>
        <p:nvSpPr>
          <p:cNvPr id="7" name="Text Placeholder 2"/>
          <p:cNvSpPr>
            <a:spLocks noGrp="1"/>
          </p:cNvSpPr>
          <p:nvPr>
            <p:ph type="body" idx="23" hasCustomPrompt="1"/>
          </p:nvPr>
        </p:nvSpPr>
        <p:spPr>
          <a:xfrm>
            <a:off x="571463" y="2214554"/>
            <a:ext cx="9629178" cy="3786214"/>
          </a:xfrm>
        </p:spPr>
        <p:txBody>
          <a:bodyPr wrap="square" lIns="0" tIns="46800" anchor="t" anchorCtr="0">
            <a:noAutofit/>
          </a:bodyPr>
          <a:lstStyle>
            <a:lvl1pPr marL="0" indent="0">
              <a:buFont typeface="Arial" pitchFamily="34" charset="0"/>
              <a:buChar char="•"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54333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0CFCF-83DD-40AD-A117-C5514FA97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3C5FD-5E24-42E4-A18E-E9DBAAFA8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17ABBF-A4CA-41DF-817C-5A1F8D208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826B3-6A76-4174-8A33-58514BEF5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E0B7-97E2-4CEC-97F5-0901EAED3408}" type="datetimeFigureOut">
              <a:rPr lang="nb-NO" smtClean="0"/>
              <a:t>27.04.2021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A5192-5805-44AD-9075-FF908D12B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41763B-BF66-4C2E-806C-979747BF3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37CF-DA55-46F7-89C2-A9FBB4A97D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500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lysbildenummer 5"/>
          <p:cNvSpPr txBox="1">
            <a:spLocks/>
          </p:cNvSpPr>
          <p:nvPr userDrawn="1"/>
        </p:nvSpPr>
        <p:spPr>
          <a:xfrm>
            <a:off x="-1" y="6421248"/>
            <a:ext cx="854031" cy="365125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sz="1333" b="1" i="0" smtClean="0">
                <a:latin typeface="Arial"/>
                <a:cs typeface="Arial"/>
              </a:rPr>
              <a:pPr algn="ctr"/>
              <a:t>‹#›</a:t>
            </a:fld>
            <a:endParaRPr lang="nb-NO" sz="1333" b="1" i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4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10587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410587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35511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1460735" y="274639"/>
            <a:ext cx="9876539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sz="half" idx="1"/>
          </p:nvPr>
        </p:nvSpPr>
        <p:spPr>
          <a:xfrm>
            <a:off x="1486283" y="1600201"/>
            <a:ext cx="489046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innhold 3"/>
          <p:cNvSpPr>
            <a:spLocks noGrp="1"/>
          </p:cNvSpPr>
          <p:nvPr>
            <p:ph sz="half" idx="2"/>
          </p:nvPr>
        </p:nvSpPr>
        <p:spPr>
          <a:xfrm>
            <a:off x="7074283" y="1600201"/>
            <a:ext cx="4898591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789847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tel 1"/>
          <p:cNvSpPr>
            <a:spLocks noGrp="1"/>
          </p:cNvSpPr>
          <p:nvPr>
            <p:ph type="title"/>
          </p:nvPr>
        </p:nvSpPr>
        <p:spPr>
          <a:xfrm>
            <a:off x="1412697" y="274639"/>
            <a:ext cx="987653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1" name="Plassholder for tekst 2"/>
          <p:cNvSpPr>
            <a:spLocks noGrp="1"/>
          </p:cNvSpPr>
          <p:nvPr>
            <p:ph type="body" idx="1"/>
          </p:nvPr>
        </p:nvSpPr>
        <p:spPr>
          <a:xfrm>
            <a:off x="1426235" y="1535113"/>
            <a:ext cx="502255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Plassholder for innhold 3"/>
          <p:cNvSpPr>
            <a:spLocks noGrp="1"/>
          </p:cNvSpPr>
          <p:nvPr>
            <p:ph sz="half" idx="2"/>
          </p:nvPr>
        </p:nvSpPr>
        <p:spPr>
          <a:xfrm>
            <a:off x="1426235" y="2174875"/>
            <a:ext cx="502255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3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7010003" y="1535113"/>
            <a:ext cx="508295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Plassholder for innhold 5"/>
          <p:cNvSpPr>
            <a:spLocks noGrp="1"/>
          </p:cNvSpPr>
          <p:nvPr>
            <p:ph sz="quarter" idx="4"/>
          </p:nvPr>
        </p:nvSpPr>
        <p:spPr>
          <a:xfrm>
            <a:off x="7010003" y="2174875"/>
            <a:ext cx="5082959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2210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4071222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742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1366190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5523322" y="273052"/>
            <a:ext cx="6353445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66190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3454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74483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592837" y="274639"/>
            <a:ext cx="987653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592837" y="1600201"/>
            <a:ext cx="987653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5" name="Bilde 4" descr="stripe_16_9.jp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608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63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09585" rtl="0" eaLnBrk="1" latinLnBrk="0" hangingPunct="1">
        <a:spcBef>
          <a:spcPct val="0"/>
        </a:spcBef>
        <a:buNone/>
        <a:defRPr sz="48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Arial"/>
          <a:ea typeface="+mn-ea"/>
          <a:cs typeface="Arial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133" kern="1200">
          <a:solidFill>
            <a:schemeClr val="tx1"/>
          </a:solidFill>
          <a:latin typeface="Arial"/>
          <a:ea typeface="+mn-ea"/>
          <a:cs typeface="Arial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1867" kern="1200">
          <a:solidFill>
            <a:schemeClr val="tx1"/>
          </a:solidFill>
          <a:latin typeface="Arial"/>
          <a:ea typeface="+mn-ea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1.bin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5580A-F2B7-4108-B122-2B43588584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6336" y="896240"/>
            <a:ext cx="10363200" cy="901095"/>
          </a:xfrm>
        </p:spPr>
        <p:txBody>
          <a:bodyPr>
            <a:noAutofit/>
          </a:bodyPr>
          <a:lstStyle/>
          <a:p>
            <a:r>
              <a:rPr lang="nb-NO" sz="3200" b="0" dirty="0"/>
              <a:t>Utvikling av de nye kontraktprofilene – hvilke problemer skal de løse og hvordan kan kontraktene videreutvikles?</a:t>
            </a:r>
            <a:br>
              <a:rPr lang="nb-NO" sz="3200" b="0" dirty="0"/>
            </a:br>
            <a:br>
              <a:rPr lang="nb-NO" sz="3200" b="0" dirty="0"/>
            </a:br>
            <a:br>
              <a:rPr lang="nb-NO" sz="3200" b="0" dirty="0"/>
            </a:br>
            <a:r>
              <a:rPr lang="nb-NO" sz="3200" b="0" dirty="0"/>
              <a:t>Delprosjekt om utvidet kontraktstrategi /kontraktstyring</a:t>
            </a:r>
            <a:endParaRPr lang="nb-NO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81C74D-D3D8-403B-ADA0-7A9BDB9F4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2617" y="4015858"/>
            <a:ext cx="11590638" cy="1752600"/>
          </a:xfrm>
        </p:spPr>
        <p:txBody>
          <a:bodyPr>
            <a:normAutofit fontScale="92500"/>
          </a:bodyPr>
          <a:lstStyle/>
          <a:p>
            <a:r>
              <a:rPr lang="nb-NO" dirty="0"/>
              <a:t>Olav Torp, 1. amanuensis, Institutt for bygg- og miljøteknikk</a:t>
            </a:r>
          </a:p>
          <a:p>
            <a:r>
              <a:rPr lang="nb-NO" b="1" dirty="0"/>
              <a:t>Agnar Johansen, Professor, </a:t>
            </a:r>
            <a:r>
              <a:rPr lang="nn-NO" b="1" dirty="0"/>
              <a:t>Institutt for bygg- og miljøteknikk</a:t>
            </a:r>
            <a:endParaRPr lang="nb-NO" b="1" dirty="0"/>
          </a:p>
          <a:p>
            <a:r>
              <a:rPr lang="nb-NO" dirty="0"/>
              <a:t>Ola Lædre , Professor, </a:t>
            </a:r>
            <a:r>
              <a:rPr lang="nn-NO" dirty="0"/>
              <a:t>Institutt for bygg- og miljøteknikk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57135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34EA-9990-4F3F-8801-C375BCBF1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5902" y="568108"/>
            <a:ext cx="9876539" cy="1143000"/>
          </a:xfrm>
        </p:spPr>
        <p:txBody>
          <a:bodyPr>
            <a:normAutofit fontScale="90000"/>
          </a:bodyPr>
          <a:lstStyle/>
          <a:p>
            <a:r>
              <a:rPr lang="nb-NO" sz="3600" i="1" dirty="0"/>
              <a:t>Hva mener vi at vi ser «på  relasjonskontraktene som støtter oppunder samhandlingstilnærmingene i KSS-prosjektet»?</a:t>
            </a:r>
            <a:br>
              <a:rPr lang="nb-NO" dirty="0"/>
            </a:br>
            <a:endParaRPr lang="nb-NO" dirty="0"/>
          </a:p>
        </p:txBody>
      </p:sp>
      <p:grpSp>
        <p:nvGrpSpPr>
          <p:cNvPr id="22" name="Group 37">
            <a:extLst>
              <a:ext uri="{FF2B5EF4-FFF2-40B4-BE49-F238E27FC236}">
                <a16:creationId xmlns:a16="http://schemas.microsoft.com/office/drawing/2014/main" id="{875B3204-3D01-4525-A7C7-C82A72B59A40}"/>
              </a:ext>
            </a:extLst>
          </p:cNvPr>
          <p:cNvGrpSpPr>
            <a:grpSpLocks/>
          </p:cNvGrpSpPr>
          <p:nvPr/>
        </p:nvGrpSpPr>
        <p:grpSpPr bwMode="auto">
          <a:xfrm>
            <a:off x="2768786" y="2166151"/>
            <a:ext cx="8479222" cy="4020737"/>
            <a:chOff x="12636" y="-1015"/>
            <a:chExt cx="10463" cy="4904"/>
          </a:xfrm>
        </p:grpSpPr>
        <p:sp>
          <p:nvSpPr>
            <p:cNvPr id="23" name="Line 38">
              <a:extLst>
                <a:ext uri="{FF2B5EF4-FFF2-40B4-BE49-F238E27FC236}">
                  <a16:creationId xmlns:a16="http://schemas.microsoft.com/office/drawing/2014/main" id="{8DE6FEE4-34B8-48C8-8D00-67D8B08284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77" y="334"/>
              <a:ext cx="4967" cy="0"/>
            </a:xfrm>
            <a:prstGeom prst="line">
              <a:avLst/>
            </a:prstGeom>
            <a:noFill/>
            <a:ln w="15481">
              <a:solidFill>
                <a:srgbClr val="79BD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4" name="AutoShape 39">
              <a:extLst>
                <a:ext uri="{FF2B5EF4-FFF2-40B4-BE49-F238E27FC236}">
                  <a16:creationId xmlns:a16="http://schemas.microsoft.com/office/drawing/2014/main" id="{EB758751-CD9B-40DD-8451-D2146E7E5F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05" y="235"/>
              <a:ext cx="5311" cy="199"/>
            </a:xfrm>
            <a:custGeom>
              <a:avLst/>
              <a:gdLst>
                <a:gd name="T0" fmla="+- 0 15648 15405"/>
                <a:gd name="T1" fmla="*/ T0 w 5311"/>
                <a:gd name="T2" fmla="+- 0 235 235"/>
                <a:gd name="T3" fmla="*/ 235 h 199"/>
                <a:gd name="T4" fmla="+- 0 15405 15405"/>
                <a:gd name="T5" fmla="*/ T4 w 5311"/>
                <a:gd name="T6" fmla="+- 0 334 235"/>
                <a:gd name="T7" fmla="*/ 334 h 199"/>
                <a:gd name="T8" fmla="+- 0 15648 15405"/>
                <a:gd name="T9" fmla="*/ T8 w 5311"/>
                <a:gd name="T10" fmla="+- 0 433 235"/>
                <a:gd name="T11" fmla="*/ 433 h 199"/>
                <a:gd name="T12" fmla="+- 0 15590 15405"/>
                <a:gd name="T13" fmla="*/ T12 w 5311"/>
                <a:gd name="T14" fmla="+- 0 334 235"/>
                <a:gd name="T15" fmla="*/ 334 h 199"/>
                <a:gd name="T16" fmla="+- 0 15648 15405"/>
                <a:gd name="T17" fmla="*/ T16 w 5311"/>
                <a:gd name="T18" fmla="+- 0 235 235"/>
                <a:gd name="T19" fmla="*/ 235 h 199"/>
                <a:gd name="T20" fmla="+- 0 20716 15405"/>
                <a:gd name="T21" fmla="*/ T20 w 5311"/>
                <a:gd name="T22" fmla="+- 0 334 235"/>
                <a:gd name="T23" fmla="*/ 334 h 199"/>
                <a:gd name="T24" fmla="+- 0 20473 15405"/>
                <a:gd name="T25" fmla="*/ T24 w 5311"/>
                <a:gd name="T26" fmla="+- 0 235 235"/>
                <a:gd name="T27" fmla="*/ 235 h 199"/>
                <a:gd name="T28" fmla="+- 0 20531 15405"/>
                <a:gd name="T29" fmla="*/ T28 w 5311"/>
                <a:gd name="T30" fmla="+- 0 334 235"/>
                <a:gd name="T31" fmla="*/ 334 h 199"/>
                <a:gd name="T32" fmla="+- 0 20473 15405"/>
                <a:gd name="T33" fmla="*/ T32 w 5311"/>
                <a:gd name="T34" fmla="+- 0 433 235"/>
                <a:gd name="T35" fmla="*/ 433 h 199"/>
                <a:gd name="T36" fmla="+- 0 20716 15405"/>
                <a:gd name="T37" fmla="*/ T36 w 5311"/>
                <a:gd name="T38" fmla="+- 0 334 235"/>
                <a:gd name="T39" fmla="*/ 334 h 19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</a:cxnLst>
              <a:rect l="0" t="0" r="r" b="b"/>
              <a:pathLst>
                <a:path w="5311" h="199">
                  <a:moveTo>
                    <a:pt x="243" y="0"/>
                  </a:moveTo>
                  <a:lnTo>
                    <a:pt x="0" y="99"/>
                  </a:lnTo>
                  <a:lnTo>
                    <a:pt x="243" y="198"/>
                  </a:lnTo>
                  <a:lnTo>
                    <a:pt x="185" y="99"/>
                  </a:lnTo>
                  <a:lnTo>
                    <a:pt x="243" y="0"/>
                  </a:lnTo>
                  <a:close/>
                  <a:moveTo>
                    <a:pt x="5311" y="99"/>
                  </a:moveTo>
                  <a:lnTo>
                    <a:pt x="5068" y="0"/>
                  </a:lnTo>
                  <a:lnTo>
                    <a:pt x="5126" y="99"/>
                  </a:lnTo>
                  <a:lnTo>
                    <a:pt x="5068" y="198"/>
                  </a:lnTo>
                  <a:lnTo>
                    <a:pt x="5311" y="99"/>
                  </a:lnTo>
                  <a:close/>
                </a:path>
              </a:pathLst>
            </a:custGeom>
            <a:solidFill>
              <a:srgbClr val="79B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5" name="Line 40">
              <a:extLst>
                <a:ext uri="{FF2B5EF4-FFF2-40B4-BE49-F238E27FC236}">
                  <a16:creationId xmlns:a16="http://schemas.microsoft.com/office/drawing/2014/main" id="{4772D593-0D24-4AD8-A9D3-584106E30D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77" y="984"/>
              <a:ext cx="4967" cy="0"/>
            </a:xfrm>
            <a:prstGeom prst="line">
              <a:avLst/>
            </a:prstGeom>
            <a:noFill/>
            <a:ln w="15481">
              <a:solidFill>
                <a:srgbClr val="79BD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6" name="AutoShape 41">
              <a:extLst>
                <a:ext uri="{FF2B5EF4-FFF2-40B4-BE49-F238E27FC236}">
                  <a16:creationId xmlns:a16="http://schemas.microsoft.com/office/drawing/2014/main" id="{00138CCD-7987-4416-AFB1-14DB8BC1F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05" y="884"/>
              <a:ext cx="5311" cy="199"/>
            </a:xfrm>
            <a:custGeom>
              <a:avLst/>
              <a:gdLst>
                <a:gd name="T0" fmla="+- 0 15648 15405"/>
                <a:gd name="T1" fmla="*/ T0 w 5311"/>
                <a:gd name="T2" fmla="+- 0 885 885"/>
                <a:gd name="T3" fmla="*/ 885 h 199"/>
                <a:gd name="T4" fmla="+- 0 15405 15405"/>
                <a:gd name="T5" fmla="*/ T4 w 5311"/>
                <a:gd name="T6" fmla="+- 0 984 885"/>
                <a:gd name="T7" fmla="*/ 984 h 199"/>
                <a:gd name="T8" fmla="+- 0 15648 15405"/>
                <a:gd name="T9" fmla="*/ T8 w 5311"/>
                <a:gd name="T10" fmla="+- 0 1083 885"/>
                <a:gd name="T11" fmla="*/ 1083 h 199"/>
                <a:gd name="T12" fmla="+- 0 15590 15405"/>
                <a:gd name="T13" fmla="*/ T12 w 5311"/>
                <a:gd name="T14" fmla="+- 0 984 885"/>
                <a:gd name="T15" fmla="*/ 984 h 199"/>
                <a:gd name="T16" fmla="+- 0 15648 15405"/>
                <a:gd name="T17" fmla="*/ T16 w 5311"/>
                <a:gd name="T18" fmla="+- 0 885 885"/>
                <a:gd name="T19" fmla="*/ 885 h 199"/>
                <a:gd name="T20" fmla="+- 0 20716 15405"/>
                <a:gd name="T21" fmla="*/ T20 w 5311"/>
                <a:gd name="T22" fmla="+- 0 984 885"/>
                <a:gd name="T23" fmla="*/ 984 h 199"/>
                <a:gd name="T24" fmla="+- 0 20473 15405"/>
                <a:gd name="T25" fmla="*/ T24 w 5311"/>
                <a:gd name="T26" fmla="+- 0 885 885"/>
                <a:gd name="T27" fmla="*/ 885 h 199"/>
                <a:gd name="T28" fmla="+- 0 20531 15405"/>
                <a:gd name="T29" fmla="*/ T28 w 5311"/>
                <a:gd name="T30" fmla="+- 0 984 885"/>
                <a:gd name="T31" fmla="*/ 984 h 199"/>
                <a:gd name="T32" fmla="+- 0 20473 15405"/>
                <a:gd name="T33" fmla="*/ T32 w 5311"/>
                <a:gd name="T34" fmla="+- 0 1083 885"/>
                <a:gd name="T35" fmla="*/ 1083 h 199"/>
                <a:gd name="T36" fmla="+- 0 20716 15405"/>
                <a:gd name="T37" fmla="*/ T36 w 5311"/>
                <a:gd name="T38" fmla="+- 0 984 885"/>
                <a:gd name="T39" fmla="*/ 984 h 19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</a:cxnLst>
              <a:rect l="0" t="0" r="r" b="b"/>
              <a:pathLst>
                <a:path w="5311" h="199">
                  <a:moveTo>
                    <a:pt x="243" y="0"/>
                  </a:moveTo>
                  <a:lnTo>
                    <a:pt x="0" y="99"/>
                  </a:lnTo>
                  <a:lnTo>
                    <a:pt x="243" y="198"/>
                  </a:lnTo>
                  <a:lnTo>
                    <a:pt x="185" y="99"/>
                  </a:lnTo>
                  <a:lnTo>
                    <a:pt x="243" y="0"/>
                  </a:lnTo>
                  <a:close/>
                  <a:moveTo>
                    <a:pt x="5311" y="99"/>
                  </a:moveTo>
                  <a:lnTo>
                    <a:pt x="5068" y="0"/>
                  </a:lnTo>
                  <a:lnTo>
                    <a:pt x="5126" y="99"/>
                  </a:lnTo>
                  <a:lnTo>
                    <a:pt x="5068" y="198"/>
                  </a:lnTo>
                  <a:lnTo>
                    <a:pt x="5311" y="99"/>
                  </a:lnTo>
                  <a:close/>
                </a:path>
              </a:pathLst>
            </a:custGeom>
            <a:solidFill>
              <a:srgbClr val="79B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7" name="Line 42">
              <a:extLst>
                <a:ext uri="{FF2B5EF4-FFF2-40B4-BE49-F238E27FC236}">
                  <a16:creationId xmlns:a16="http://schemas.microsoft.com/office/drawing/2014/main" id="{BE57604D-C09E-41CB-A035-37327A7A6F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77" y="1634"/>
              <a:ext cx="4967" cy="0"/>
            </a:xfrm>
            <a:prstGeom prst="line">
              <a:avLst/>
            </a:prstGeom>
            <a:noFill/>
            <a:ln w="15481">
              <a:solidFill>
                <a:srgbClr val="79BD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8" name="AutoShape 43">
              <a:extLst>
                <a:ext uri="{FF2B5EF4-FFF2-40B4-BE49-F238E27FC236}">
                  <a16:creationId xmlns:a16="http://schemas.microsoft.com/office/drawing/2014/main" id="{B5A7A467-2739-4DFB-B44C-566822D5A9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05" y="1534"/>
              <a:ext cx="5311" cy="199"/>
            </a:xfrm>
            <a:custGeom>
              <a:avLst/>
              <a:gdLst>
                <a:gd name="T0" fmla="+- 0 15648 15405"/>
                <a:gd name="T1" fmla="*/ T0 w 5311"/>
                <a:gd name="T2" fmla="+- 0 1534 1534"/>
                <a:gd name="T3" fmla="*/ 1534 h 199"/>
                <a:gd name="T4" fmla="+- 0 15405 15405"/>
                <a:gd name="T5" fmla="*/ T4 w 5311"/>
                <a:gd name="T6" fmla="+- 0 1634 1534"/>
                <a:gd name="T7" fmla="*/ 1634 h 199"/>
                <a:gd name="T8" fmla="+- 0 15648 15405"/>
                <a:gd name="T9" fmla="*/ T8 w 5311"/>
                <a:gd name="T10" fmla="+- 0 1733 1534"/>
                <a:gd name="T11" fmla="*/ 1733 h 199"/>
                <a:gd name="T12" fmla="+- 0 15590 15405"/>
                <a:gd name="T13" fmla="*/ T12 w 5311"/>
                <a:gd name="T14" fmla="+- 0 1634 1534"/>
                <a:gd name="T15" fmla="*/ 1634 h 199"/>
                <a:gd name="T16" fmla="+- 0 15648 15405"/>
                <a:gd name="T17" fmla="*/ T16 w 5311"/>
                <a:gd name="T18" fmla="+- 0 1534 1534"/>
                <a:gd name="T19" fmla="*/ 1534 h 199"/>
                <a:gd name="T20" fmla="+- 0 20716 15405"/>
                <a:gd name="T21" fmla="*/ T20 w 5311"/>
                <a:gd name="T22" fmla="+- 0 1634 1534"/>
                <a:gd name="T23" fmla="*/ 1634 h 199"/>
                <a:gd name="T24" fmla="+- 0 20473 15405"/>
                <a:gd name="T25" fmla="*/ T24 w 5311"/>
                <a:gd name="T26" fmla="+- 0 1534 1534"/>
                <a:gd name="T27" fmla="*/ 1534 h 199"/>
                <a:gd name="T28" fmla="+- 0 20531 15405"/>
                <a:gd name="T29" fmla="*/ T28 w 5311"/>
                <a:gd name="T30" fmla="+- 0 1634 1534"/>
                <a:gd name="T31" fmla="*/ 1634 h 199"/>
                <a:gd name="T32" fmla="+- 0 20473 15405"/>
                <a:gd name="T33" fmla="*/ T32 w 5311"/>
                <a:gd name="T34" fmla="+- 0 1733 1534"/>
                <a:gd name="T35" fmla="*/ 1733 h 199"/>
                <a:gd name="T36" fmla="+- 0 20716 15405"/>
                <a:gd name="T37" fmla="*/ T36 w 5311"/>
                <a:gd name="T38" fmla="+- 0 1634 1534"/>
                <a:gd name="T39" fmla="*/ 1634 h 19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</a:cxnLst>
              <a:rect l="0" t="0" r="r" b="b"/>
              <a:pathLst>
                <a:path w="5311" h="199">
                  <a:moveTo>
                    <a:pt x="243" y="0"/>
                  </a:moveTo>
                  <a:lnTo>
                    <a:pt x="0" y="100"/>
                  </a:lnTo>
                  <a:lnTo>
                    <a:pt x="243" y="199"/>
                  </a:lnTo>
                  <a:lnTo>
                    <a:pt x="185" y="100"/>
                  </a:lnTo>
                  <a:lnTo>
                    <a:pt x="243" y="0"/>
                  </a:lnTo>
                  <a:close/>
                  <a:moveTo>
                    <a:pt x="5311" y="100"/>
                  </a:moveTo>
                  <a:lnTo>
                    <a:pt x="5068" y="0"/>
                  </a:lnTo>
                  <a:lnTo>
                    <a:pt x="5126" y="100"/>
                  </a:lnTo>
                  <a:lnTo>
                    <a:pt x="5068" y="199"/>
                  </a:lnTo>
                  <a:lnTo>
                    <a:pt x="5311" y="100"/>
                  </a:lnTo>
                  <a:close/>
                </a:path>
              </a:pathLst>
            </a:custGeom>
            <a:solidFill>
              <a:srgbClr val="79B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9" name="Line 44">
              <a:extLst>
                <a:ext uri="{FF2B5EF4-FFF2-40B4-BE49-F238E27FC236}">
                  <a16:creationId xmlns:a16="http://schemas.microsoft.com/office/drawing/2014/main" id="{1F898C7F-AE35-4B16-9F95-B06164846A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77" y="2283"/>
              <a:ext cx="4967" cy="0"/>
            </a:xfrm>
            <a:prstGeom prst="line">
              <a:avLst/>
            </a:prstGeom>
            <a:noFill/>
            <a:ln w="15481">
              <a:solidFill>
                <a:srgbClr val="79BD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0" name="AutoShape 45">
              <a:extLst>
                <a:ext uri="{FF2B5EF4-FFF2-40B4-BE49-F238E27FC236}">
                  <a16:creationId xmlns:a16="http://schemas.microsoft.com/office/drawing/2014/main" id="{BF8645E4-AF6E-4463-AEFB-C002D20D05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05" y="2184"/>
              <a:ext cx="5311" cy="199"/>
            </a:xfrm>
            <a:custGeom>
              <a:avLst/>
              <a:gdLst>
                <a:gd name="T0" fmla="+- 0 15648 15405"/>
                <a:gd name="T1" fmla="*/ T0 w 5311"/>
                <a:gd name="T2" fmla="+- 0 2184 2184"/>
                <a:gd name="T3" fmla="*/ 2184 h 199"/>
                <a:gd name="T4" fmla="+- 0 15405 15405"/>
                <a:gd name="T5" fmla="*/ T4 w 5311"/>
                <a:gd name="T6" fmla="+- 0 2283 2184"/>
                <a:gd name="T7" fmla="*/ 2283 h 199"/>
                <a:gd name="T8" fmla="+- 0 15648 15405"/>
                <a:gd name="T9" fmla="*/ T8 w 5311"/>
                <a:gd name="T10" fmla="+- 0 2382 2184"/>
                <a:gd name="T11" fmla="*/ 2382 h 199"/>
                <a:gd name="T12" fmla="+- 0 15590 15405"/>
                <a:gd name="T13" fmla="*/ T12 w 5311"/>
                <a:gd name="T14" fmla="+- 0 2283 2184"/>
                <a:gd name="T15" fmla="*/ 2283 h 199"/>
                <a:gd name="T16" fmla="+- 0 15648 15405"/>
                <a:gd name="T17" fmla="*/ T16 w 5311"/>
                <a:gd name="T18" fmla="+- 0 2184 2184"/>
                <a:gd name="T19" fmla="*/ 2184 h 199"/>
                <a:gd name="T20" fmla="+- 0 20716 15405"/>
                <a:gd name="T21" fmla="*/ T20 w 5311"/>
                <a:gd name="T22" fmla="+- 0 2283 2184"/>
                <a:gd name="T23" fmla="*/ 2283 h 199"/>
                <a:gd name="T24" fmla="+- 0 20473 15405"/>
                <a:gd name="T25" fmla="*/ T24 w 5311"/>
                <a:gd name="T26" fmla="+- 0 2184 2184"/>
                <a:gd name="T27" fmla="*/ 2184 h 199"/>
                <a:gd name="T28" fmla="+- 0 20531 15405"/>
                <a:gd name="T29" fmla="*/ T28 w 5311"/>
                <a:gd name="T30" fmla="+- 0 2283 2184"/>
                <a:gd name="T31" fmla="*/ 2283 h 199"/>
                <a:gd name="T32" fmla="+- 0 20473 15405"/>
                <a:gd name="T33" fmla="*/ T32 w 5311"/>
                <a:gd name="T34" fmla="+- 0 2382 2184"/>
                <a:gd name="T35" fmla="*/ 2382 h 199"/>
                <a:gd name="T36" fmla="+- 0 20716 15405"/>
                <a:gd name="T37" fmla="*/ T36 w 5311"/>
                <a:gd name="T38" fmla="+- 0 2283 2184"/>
                <a:gd name="T39" fmla="*/ 2283 h 19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</a:cxnLst>
              <a:rect l="0" t="0" r="r" b="b"/>
              <a:pathLst>
                <a:path w="5311" h="199">
                  <a:moveTo>
                    <a:pt x="243" y="0"/>
                  </a:moveTo>
                  <a:lnTo>
                    <a:pt x="0" y="99"/>
                  </a:lnTo>
                  <a:lnTo>
                    <a:pt x="243" y="198"/>
                  </a:lnTo>
                  <a:lnTo>
                    <a:pt x="185" y="99"/>
                  </a:lnTo>
                  <a:lnTo>
                    <a:pt x="243" y="0"/>
                  </a:lnTo>
                  <a:close/>
                  <a:moveTo>
                    <a:pt x="5311" y="99"/>
                  </a:moveTo>
                  <a:lnTo>
                    <a:pt x="5068" y="0"/>
                  </a:lnTo>
                  <a:lnTo>
                    <a:pt x="5126" y="99"/>
                  </a:lnTo>
                  <a:lnTo>
                    <a:pt x="5068" y="198"/>
                  </a:lnTo>
                  <a:lnTo>
                    <a:pt x="5311" y="99"/>
                  </a:lnTo>
                  <a:close/>
                </a:path>
              </a:pathLst>
            </a:custGeom>
            <a:solidFill>
              <a:srgbClr val="79B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1" name="Line 46">
              <a:extLst>
                <a:ext uri="{FF2B5EF4-FFF2-40B4-BE49-F238E27FC236}">
                  <a16:creationId xmlns:a16="http://schemas.microsoft.com/office/drawing/2014/main" id="{E8E1023A-1070-4FA1-A0CB-A2F2277B36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77" y="2933"/>
              <a:ext cx="4967" cy="0"/>
            </a:xfrm>
            <a:prstGeom prst="line">
              <a:avLst/>
            </a:prstGeom>
            <a:noFill/>
            <a:ln w="15481">
              <a:solidFill>
                <a:srgbClr val="79BD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024" name="AutoShape 47">
              <a:extLst>
                <a:ext uri="{FF2B5EF4-FFF2-40B4-BE49-F238E27FC236}">
                  <a16:creationId xmlns:a16="http://schemas.microsoft.com/office/drawing/2014/main" id="{AF485EC7-C04E-46D4-9B9E-8FC5C5CEBB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05" y="2833"/>
              <a:ext cx="5311" cy="199"/>
            </a:xfrm>
            <a:custGeom>
              <a:avLst/>
              <a:gdLst>
                <a:gd name="T0" fmla="+- 0 15648 15405"/>
                <a:gd name="T1" fmla="*/ T0 w 5311"/>
                <a:gd name="T2" fmla="+- 0 2834 2834"/>
                <a:gd name="T3" fmla="*/ 2834 h 199"/>
                <a:gd name="T4" fmla="+- 0 15405 15405"/>
                <a:gd name="T5" fmla="*/ T4 w 5311"/>
                <a:gd name="T6" fmla="+- 0 2933 2834"/>
                <a:gd name="T7" fmla="*/ 2933 h 199"/>
                <a:gd name="T8" fmla="+- 0 15648 15405"/>
                <a:gd name="T9" fmla="*/ T8 w 5311"/>
                <a:gd name="T10" fmla="+- 0 3032 2834"/>
                <a:gd name="T11" fmla="*/ 3032 h 199"/>
                <a:gd name="T12" fmla="+- 0 15590 15405"/>
                <a:gd name="T13" fmla="*/ T12 w 5311"/>
                <a:gd name="T14" fmla="+- 0 2933 2834"/>
                <a:gd name="T15" fmla="*/ 2933 h 199"/>
                <a:gd name="T16" fmla="+- 0 15648 15405"/>
                <a:gd name="T17" fmla="*/ T16 w 5311"/>
                <a:gd name="T18" fmla="+- 0 2834 2834"/>
                <a:gd name="T19" fmla="*/ 2834 h 199"/>
                <a:gd name="T20" fmla="+- 0 20716 15405"/>
                <a:gd name="T21" fmla="*/ T20 w 5311"/>
                <a:gd name="T22" fmla="+- 0 2933 2834"/>
                <a:gd name="T23" fmla="*/ 2933 h 199"/>
                <a:gd name="T24" fmla="+- 0 20473 15405"/>
                <a:gd name="T25" fmla="*/ T24 w 5311"/>
                <a:gd name="T26" fmla="+- 0 2834 2834"/>
                <a:gd name="T27" fmla="*/ 2834 h 199"/>
                <a:gd name="T28" fmla="+- 0 20531 15405"/>
                <a:gd name="T29" fmla="*/ T28 w 5311"/>
                <a:gd name="T30" fmla="+- 0 2933 2834"/>
                <a:gd name="T31" fmla="*/ 2933 h 199"/>
                <a:gd name="T32" fmla="+- 0 20473 15405"/>
                <a:gd name="T33" fmla="*/ T32 w 5311"/>
                <a:gd name="T34" fmla="+- 0 3032 2834"/>
                <a:gd name="T35" fmla="*/ 3032 h 199"/>
                <a:gd name="T36" fmla="+- 0 20716 15405"/>
                <a:gd name="T37" fmla="*/ T36 w 5311"/>
                <a:gd name="T38" fmla="+- 0 2933 2834"/>
                <a:gd name="T39" fmla="*/ 2933 h 19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</a:cxnLst>
              <a:rect l="0" t="0" r="r" b="b"/>
              <a:pathLst>
                <a:path w="5311" h="199">
                  <a:moveTo>
                    <a:pt x="243" y="0"/>
                  </a:moveTo>
                  <a:lnTo>
                    <a:pt x="0" y="99"/>
                  </a:lnTo>
                  <a:lnTo>
                    <a:pt x="243" y="198"/>
                  </a:lnTo>
                  <a:lnTo>
                    <a:pt x="185" y="99"/>
                  </a:lnTo>
                  <a:lnTo>
                    <a:pt x="243" y="0"/>
                  </a:lnTo>
                  <a:close/>
                  <a:moveTo>
                    <a:pt x="5311" y="99"/>
                  </a:moveTo>
                  <a:lnTo>
                    <a:pt x="5068" y="0"/>
                  </a:lnTo>
                  <a:lnTo>
                    <a:pt x="5126" y="99"/>
                  </a:lnTo>
                  <a:lnTo>
                    <a:pt x="5068" y="198"/>
                  </a:lnTo>
                  <a:lnTo>
                    <a:pt x="5311" y="99"/>
                  </a:lnTo>
                  <a:close/>
                </a:path>
              </a:pathLst>
            </a:custGeom>
            <a:solidFill>
              <a:srgbClr val="79B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025" name="Line 48">
              <a:extLst>
                <a:ext uri="{FF2B5EF4-FFF2-40B4-BE49-F238E27FC236}">
                  <a16:creationId xmlns:a16="http://schemas.microsoft.com/office/drawing/2014/main" id="{82DF9263-E3F8-4977-9EF8-D3CC89273A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90" y="75"/>
              <a:ext cx="12" cy="0"/>
            </a:xfrm>
            <a:prstGeom prst="line">
              <a:avLst/>
            </a:prstGeom>
            <a:noFill/>
            <a:ln w="7747">
              <a:solidFill>
                <a:srgbClr val="79BD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026" name="Line 49">
              <a:extLst>
                <a:ext uri="{FF2B5EF4-FFF2-40B4-BE49-F238E27FC236}">
                  <a16:creationId xmlns:a16="http://schemas.microsoft.com/office/drawing/2014/main" id="{0240A265-3042-4301-BE55-0017016DDE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27" y="75"/>
              <a:ext cx="5164" cy="0"/>
            </a:xfrm>
            <a:prstGeom prst="line">
              <a:avLst/>
            </a:prstGeom>
            <a:noFill/>
            <a:ln w="7747">
              <a:solidFill>
                <a:srgbClr val="79BD7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027" name="Line 50">
              <a:extLst>
                <a:ext uri="{FF2B5EF4-FFF2-40B4-BE49-F238E27FC236}">
                  <a16:creationId xmlns:a16="http://schemas.microsoft.com/office/drawing/2014/main" id="{BE17C067-AD94-4FBF-A013-5DCCDA18BB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04" y="75"/>
              <a:ext cx="12" cy="0"/>
            </a:xfrm>
            <a:prstGeom prst="line">
              <a:avLst/>
            </a:prstGeom>
            <a:noFill/>
            <a:ln w="7747">
              <a:solidFill>
                <a:srgbClr val="79BD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pic>
          <p:nvPicPr>
            <p:cNvPr id="1075" name="Picture 51">
              <a:extLst>
                <a:ext uri="{FF2B5EF4-FFF2-40B4-BE49-F238E27FC236}">
                  <a16:creationId xmlns:a16="http://schemas.microsoft.com/office/drawing/2014/main" id="{ECB565D3-3470-43CC-9058-3CE538C748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10" y="-159"/>
              <a:ext cx="274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76" name="Picture 52">
              <a:extLst>
                <a:ext uri="{FF2B5EF4-FFF2-40B4-BE49-F238E27FC236}">
                  <a16:creationId xmlns:a16="http://schemas.microsoft.com/office/drawing/2014/main" id="{03AAAFE6-7E37-417C-8CB5-5DAAEEDC9C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94" y="-819"/>
              <a:ext cx="1157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8" name="AutoShape 53">
              <a:extLst>
                <a:ext uri="{FF2B5EF4-FFF2-40B4-BE49-F238E27FC236}">
                  <a16:creationId xmlns:a16="http://schemas.microsoft.com/office/drawing/2014/main" id="{CDA15607-1576-48FB-AC88-A1FA997D31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57" y="-819"/>
              <a:ext cx="71" cy="120"/>
            </a:xfrm>
            <a:custGeom>
              <a:avLst/>
              <a:gdLst>
                <a:gd name="T0" fmla="+- 0 17171 17158"/>
                <a:gd name="T1" fmla="*/ T0 w 71"/>
                <a:gd name="T2" fmla="+- 0 -819 -819"/>
                <a:gd name="T3" fmla="*/ -819 h 120"/>
                <a:gd name="T4" fmla="+- 0 17158 17158"/>
                <a:gd name="T5" fmla="*/ T4 w 71"/>
                <a:gd name="T6" fmla="+- 0 -819 -819"/>
                <a:gd name="T7" fmla="*/ -819 h 120"/>
                <a:gd name="T8" fmla="+- 0 17158 17158"/>
                <a:gd name="T9" fmla="*/ T8 w 71"/>
                <a:gd name="T10" fmla="+- 0 -699 -819"/>
                <a:gd name="T11" fmla="*/ -699 h 120"/>
                <a:gd name="T12" fmla="+- 0 17171 17158"/>
                <a:gd name="T13" fmla="*/ T12 w 71"/>
                <a:gd name="T14" fmla="+- 0 -699 -819"/>
                <a:gd name="T15" fmla="*/ -699 h 120"/>
                <a:gd name="T16" fmla="+- 0 17171 17158"/>
                <a:gd name="T17" fmla="*/ T16 w 71"/>
                <a:gd name="T18" fmla="+- 0 -819 -819"/>
                <a:gd name="T19" fmla="*/ -819 h 120"/>
                <a:gd name="T20" fmla="+- 0 17228 17158"/>
                <a:gd name="T21" fmla="*/ T20 w 71"/>
                <a:gd name="T22" fmla="+- 0 -747 -819"/>
                <a:gd name="T23" fmla="*/ -747 h 120"/>
                <a:gd name="T24" fmla="+- 0 17191 17158"/>
                <a:gd name="T25" fmla="*/ T24 w 71"/>
                <a:gd name="T26" fmla="+- 0 -747 -819"/>
                <a:gd name="T27" fmla="*/ -747 h 120"/>
                <a:gd name="T28" fmla="+- 0 17191 17158"/>
                <a:gd name="T29" fmla="*/ T28 w 71"/>
                <a:gd name="T30" fmla="+- 0 -736 -819"/>
                <a:gd name="T31" fmla="*/ -736 h 120"/>
                <a:gd name="T32" fmla="+- 0 17228 17158"/>
                <a:gd name="T33" fmla="*/ T32 w 71"/>
                <a:gd name="T34" fmla="+- 0 -736 -819"/>
                <a:gd name="T35" fmla="*/ -736 h 120"/>
                <a:gd name="T36" fmla="+- 0 17228 17158"/>
                <a:gd name="T37" fmla="*/ T36 w 71"/>
                <a:gd name="T38" fmla="+- 0 -747 -819"/>
                <a:gd name="T39" fmla="*/ -747 h 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</a:cxnLst>
              <a:rect l="0" t="0" r="r" b="b"/>
              <a:pathLst>
                <a:path w="71" h="120">
                  <a:moveTo>
                    <a:pt x="13" y="0"/>
                  </a:moveTo>
                  <a:lnTo>
                    <a:pt x="0" y="0"/>
                  </a:lnTo>
                  <a:lnTo>
                    <a:pt x="0" y="120"/>
                  </a:lnTo>
                  <a:lnTo>
                    <a:pt x="13" y="120"/>
                  </a:lnTo>
                  <a:lnTo>
                    <a:pt x="13" y="0"/>
                  </a:lnTo>
                  <a:close/>
                  <a:moveTo>
                    <a:pt x="70" y="72"/>
                  </a:moveTo>
                  <a:lnTo>
                    <a:pt x="33" y="72"/>
                  </a:lnTo>
                  <a:lnTo>
                    <a:pt x="33" y="83"/>
                  </a:lnTo>
                  <a:lnTo>
                    <a:pt x="70" y="83"/>
                  </a:lnTo>
                  <a:lnTo>
                    <a:pt x="70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pic>
          <p:nvPicPr>
            <p:cNvPr id="1078" name="Picture 54">
              <a:extLst>
                <a:ext uri="{FF2B5EF4-FFF2-40B4-BE49-F238E27FC236}">
                  <a16:creationId xmlns:a16="http://schemas.microsoft.com/office/drawing/2014/main" id="{2F7046DC-03A4-413E-8663-4DD345E36A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0" y="-812"/>
              <a:ext cx="748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79" name="Picture 55">
              <a:extLst>
                <a:ext uri="{FF2B5EF4-FFF2-40B4-BE49-F238E27FC236}">
                  <a16:creationId xmlns:a16="http://schemas.microsoft.com/office/drawing/2014/main" id="{8636BDBD-982D-4B14-85B7-0EAD0BB84E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38" y="-589"/>
              <a:ext cx="28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0" name="Picture 56">
              <a:extLst>
                <a:ext uri="{FF2B5EF4-FFF2-40B4-BE49-F238E27FC236}">
                  <a16:creationId xmlns:a16="http://schemas.microsoft.com/office/drawing/2014/main" id="{76738F14-5AA5-4FD0-A62B-4ACA513470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62" y="-631"/>
              <a:ext cx="590" cy="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1" name="Picture 57">
              <a:extLst>
                <a:ext uri="{FF2B5EF4-FFF2-40B4-BE49-F238E27FC236}">
                  <a16:creationId xmlns:a16="http://schemas.microsoft.com/office/drawing/2014/main" id="{36BDBFB2-A73C-4B81-B5E6-3F58589037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10" y="-161"/>
              <a:ext cx="28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2" name="Picture 58">
              <a:extLst>
                <a:ext uri="{FF2B5EF4-FFF2-40B4-BE49-F238E27FC236}">
                  <a16:creationId xmlns:a16="http://schemas.microsoft.com/office/drawing/2014/main" id="{F807E3BC-39D1-42E8-BA60-77688C392B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39" y="-159"/>
              <a:ext cx="243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3" name="Picture 59">
              <a:extLst>
                <a:ext uri="{FF2B5EF4-FFF2-40B4-BE49-F238E27FC236}">
                  <a16:creationId xmlns:a16="http://schemas.microsoft.com/office/drawing/2014/main" id="{5C35293C-D0AD-458C-8F80-FEE81980BD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15" y="-162"/>
              <a:ext cx="702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4" name="Picture 60">
              <a:extLst>
                <a:ext uri="{FF2B5EF4-FFF2-40B4-BE49-F238E27FC236}">
                  <a16:creationId xmlns:a16="http://schemas.microsoft.com/office/drawing/2014/main" id="{64DC571E-0799-4D05-8D91-3D73A0061B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13" y="-166"/>
              <a:ext cx="519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5" name="Picture 61">
              <a:extLst>
                <a:ext uri="{FF2B5EF4-FFF2-40B4-BE49-F238E27FC236}">
                  <a16:creationId xmlns:a16="http://schemas.microsoft.com/office/drawing/2014/main" id="{6E177BBC-C964-4505-9159-39A9C41CA4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64" y="266"/>
              <a:ext cx="550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6" name="Picture 62">
              <a:extLst>
                <a:ext uri="{FF2B5EF4-FFF2-40B4-BE49-F238E27FC236}">
                  <a16:creationId xmlns:a16="http://schemas.microsoft.com/office/drawing/2014/main" id="{486F8AA3-2931-4F3B-BE25-7066342102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64" y="916"/>
              <a:ext cx="1131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7" name="Picture 63">
              <a:extLst>
                <a:ext uri="{FF2B5EF4-FFF2-40B4-BE49-F238E27FC236}">
                  <a16:creationId xmlns:a16="http://schemas.microsoft.com/office/drawing/2014/main" id="{CFE6A650-7084-4753-B2C2-5C12314CC0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51" y="1478"/>
              <a:ext cx="1143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8" name="Picture 64">
              <a:extLst>
                <a:ext uri="{FF2B5EF4-FFF2-40B4-BE49-F238E27FC236}">
                  <a16:creationId xmlns:a16="http://schemas.microsoft.com/office/drawing/2014/main" id="{A0A9FF6B-4530-4C87-A3B5-891630A2E5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57" y="2215"/>
              <a:ext cx="88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9" name="Picture 65">
              <a:extLst>
                <a:ext uri="{FF2B5EF4-FFF2-40B4-BE49-F238E27FC236}">
                  <a16:creationId xmlns:a16="http://schemas.microsoft.com/office/drawing/2014/main" id="{A44CF490-F8ED-4F97-9EBA-0D9EF40A8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49" y="2851"/>
              <a:ext cx="890" cy="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9" name="AutoShape 66">
              <a:extLst>
                <a:ext uri="{FF2B5EF4-FFF2-40B4-BE49-F238E27FC236}">
                  <a16:creationId xmlns:a16="http://schemas.microsoft.com/office/drawing/2014/main" id="{AA1CDF02-09A4-4553-AE9F-BAEBA3A03C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45" y="266"/>
              <a:ext cx="812" cy="147"/>
            </a:xfrm>
            <a:custGeom>
              <a:avLst/>
              <a:gdLst>
                <a:gd name="T0" fmla="+- 0 14490 14445"/>
                <a:gd name="T1" fmla="*/ T0 w 812"/>
                <a:gd name="T2" fmla="+- 0 284 266"/>
                <a:gd name="T3" fmla="*/ 284 h 147"/>
                <a:gd name="T4" fmla="+- 0 14568 14445"/>
                <a:gd name="T5" fmla="*/ T4 w 812"/>
                <a:gd name="T6" fmla="+- 0 298 266"/>
                <a:gd name="T7" fmla="*/ 298 h 147"/>
                <a:gd name="T8" fmla="+- 0 14537 14445"/>
                <a:gd name="T9" fmla="*/ T8 w 812"/>
                <a:gd name="T10" fmla="+- 0 299 266"/>
                <a:gd name="T11" fmla="*/ 299 h 147"/>
                <a:gd name="T12" fmla="+- 0 14575 14445"/>
                <a:gd name="T13" fmla="*/ T12 w 812"/>
                <a:gd name="T14" fmla="+- 0 309 266"/>
                <a:gd name="T15" fmla="*/ 309 h 147"/>
                <a:gd name="T16" fmla="+- 0 14643 14445"/>
                <a:gd name="T17" fmla="*/ T16 w 812"/>
                <a:gd name="T18" fmla="+- 0 300 266"/>
                <a:gd name="T19" fmla="*/ 300 h 147"/>
                <a:gd name="T20" fmla="+- 0 14604 14445"/>
                <a:gd name="T21" fmla="*/ T20 w 812"/>
                <a:gd name="T22" fmla="+- 0 314 266"/>
                <a:gd name="T23" fmla="*/ 314 h 147"/>
                <a:gd name="T24" fmla="+- 0 14642 14445"/>
                <a:gd name="T25" fmla="*/ T24 w 812"/>
                <a:gd name="T26" fmla="+- 0 331 266"/>
                <a:gd name="T27" fmla="*/ 331 h 147"/>
                <a:gd name="T28" fmla="+- 0 14614 14445"/>
                <a:gd name="T29" fmla="*/ T28 w 812"/>
                <a:gd name="T30" fmla="+- 0 369 266"/>
                <a:gd name="T31" fmla="*/ 369 h 147"/>
                <a:gd name="T32" fmla="+- 0 14621 14445"/>
                <a:gd name="T33" fmla="*/ T32 w 812"/>
                <a:gd name="T34" fmla="+- 0 340 266"/>
                <a:gd name="T35" fmla="*/ 340 h 147"/>
                <a:gd name="T36" fmla="+- 0 14591 14445"/>
                <a:gd name="T37" fmla="*/ T36 w 812"/>
                <a:gd name="T38" fmla="+- 0 356 266"/>
                <a:gd name="T39" fmla="*/ 356 h 147"/>
                <a:gd name="T40" fmla="+- 0 14635 14445"/>
                <a:gd name="T41" fmla="*/ T40 w 812"/>
                <a:gd name="T42" fmla="+- 0 375 266"/>
                <a:gd name="T43" fmla="*/ 375 h 147"/>
                <a:gd name="T44" fmla="+- 0 14654 14445"/>
                <a:gd name="T45" fmla="*/ T44 w 812"/>
                <a:gd name="T46" fmla="+- 0 367 266"/>
                <a:gd name="T47" fmla="*/ 367 h 147"/>
                <a:gd name="T48" fmla="+- 0 14710 14445"/>
                <a:gd name="T49" fmla="*/ T48 w 812"/>
                <a:gd name="T50" fmla="+- 0 298 266"/>
                <a:gd name="T51" fmla="*/ 298 h 147"/>
                <a:gd name="T52" fmla="+- 0 14678 14445"/>
                <a:gd name="T53" fmla="*/ T52 w 812"/>
                <a:gd name="T54" fmla="+- 0 299 266"/>
                <a:gd name="T55" fmla="*/ 299 h 147"/>
                <a:gd name="T56" fmla="+- 0 14720 14445"/>
                <a:gd name="T57" fmla="*/ T56 w 812"/>
                <a:gd name="T58" fmla="+- 0 308 266"/>
                <a:gd name="T59" fmla="*/ 308 h 147"/>
                <a:gd name="T60" fmla="+- 0 14819 14445"/>
                <a:gd name="T61" fmla="*/ T60 w 812"/>
                <a:gd name="T62" fmla="+- 0 351 266"/>
                <a:gd name="T63" fmla="*/ 351 h 147"/>
                <a:gd name="T64" fmla="+- 0 14777 14445"/>
                <a:gd name="T65" fmla="*/ T64 w 812"/>
                <a:gd name="T66" fmla="+- 0 325 266"/>
                <a:gd name="T67" fmla="*/ 325 h 147"/>
                <a:gd name="T68" fmla="+- 0 14798 14445"/>
                <a:gd name="T69" fmla="*/ T68 w 812"/>
                <a:gd name="T70" fmla="+- 0 308 266"/>
                <a:gd name="T71" fmla="*/ 308 h 147"/>
                <a:gd name="T72" fmla="+- 0 14776 14445"/>
                <a:gd name="T73" fmla="*/ T72 w 812"/>
                <a:gd name="T74" fmla="+- 0 300 266"/>
                <a:gd name="T75" fmla="*/ 300 h 147"/>
                <a:gd name="T76" fmla="+- 0 14775 14445"/>
                <a:gd name="T77" fmla="*/ T76 w 812"/>
                <a:gd name="T78" fmla="+- 0 337 266"/>
                <a:gd name="T79" fmla="*/ 337 h 147"/>
                <a:gd name="T80" fmla="+- 0 14806 14445"/>
                <a:gd name="T81" fmla="*/ T80 w 812"/>
                <a:gd name="T82" fmla="+- 0 364 266"/>
                <a:gd name="T83" fmla="*/ 364 h 147"/>
                <a:gd name="T84" fmla="+- 0 14763 14445"/>
                <a:gd name="T85" fmla="*/ T84 w 812"/>
                <a:gd name="T86" fmla="+- 0 363 266"/>
                <a:gd name="T87" fmla="*/ 363 h 147"/>
                <a:gd name="T88" fmla="+- 0 14819 14445"/>
                <a:gd name="T89" fmla="*/ T88 w 812"/>
                <a:gd name="T90" fmla="+- 0 364 266"/>
                <a:gd name="T91" fmla="*/ 364 h 147"/>
                <a:gd name="T92" fmla="+- 0 14877 14445"/>
                <a:gd name="T93" fmla="*/ T92 w 812"/>
                <a:gd name="T94" fmla="+- 0 298 266"/>
                <a:gd name="T95" fmla="*/ 298 h 147"/>
                <a:gd name="T96" fmla="+- 0 14853 14445"/>
                <a:gd name="T97" fmla="*/ T96 w 812"/>
                <a:gd name="T98" fmla="+- 0 310 266"/>
                <a:gd name="T99" fmla="*/ 310 h 147"/>
                <a:gd name="T100" fmla="+- 0 14883 14445"/>
                <a:gd name="T101" fmla="*/ T100 w 812"/>
                <a:gd name="T102" fmla="+- 0 331 266"/>
                <a:gd name="T103" fmla="*/ 331 h 147"/>
                <a:gd name="T104" fmla="+- 0 14851 14445"/>
                <a:gd name="T105" fmla="*/ T104 w 812"/>
                <a:gd name="T106" fmla="+- 0 368 266"/>
                <a:gd name="T107" fmla="*/ 368 h 147"/>
                <a:gd name="T108" fmla="+- 0 14883 14445"/>
                <a:gd name="T109" fmla="*/ T108 w 812"/>
                <a:gd name="T110" fmla="+- 0 339 266"/>
                <a:gd name="T111" fmla="*/ 339 h 147"/>
                <a:gd name="T112" fmla="+- 0 14832 14445"/>
                <a:gd name="T113" fmla="*/ T112 w 812"/>
                <a:gd name="T114" fmla="+- 0 364 266"/>
                <a:gd name="T115" fmla="*/ 364 h 147"/>
                <a:gd name="T116" fmla="+- 0 14879 14445"/>
                <a:gd name="T117" fmla="*/ T116 w 812"/>
                <a:gd name="T118" fmla="+- 0 371 266"/>
                <a:gd name="T119" fmla="*/ 371 h 147"/>
                <a:gd name="T120" fmla="+- 0 14895 14445"/>
                <a:gd name="T121" fmla="*/ T120 w 812"/>
                <a:gd name="T122" fmla="+- 0 339 266"/>
                <a:gd name="T123" fmla="*/ 339 h 147"/>
                <a:gd name="T124" fmla="+- 0 14936 14445"/>
                <a:gd name="T125" fmla="*/ T124 w 812"/>
                <a:gd name="T126" fmla="+- 0 331 266"/>
                <a:gd name="T127" fmla="*/ 331 h 147"/>
                <a:gd name="T128" fmla="+- 0 14919 14445"/>
                <a:gd name="T129" fmla="*/ T128 w 812"/>
                <a:gd name="T130" fmla="+- 0 378 266"/>
                <a:gd name="T131" fmla="*/ 378 h 147"/>
                <a:gd name="T132" fmla="+- 0 15045 14445"/>
                <a:gd name="T133" fmla="*/ T132 w 812"/>
                <a:gd name="T134" fmla="+- 0 347 266"/>
                <a:gd name="T135" fmla="*/ 347 h 147"/>
                <a:gd name="T136" fmla="+- 0 15003 14445"/>
                <a:gd name="T137" fmla="*/ T136 w 812"/>
                <a:gd name="T138" fmla="+- 0 322 266"/>
                <a:gd name="T139" fmla="*/ 322 h 147"/>
                <a:gd name="T140" fmla="+- 0 15033 14445"/>
                <a:gd name="T141" fmla="*/ T140 w 812"/>
                <a:gd name="T142" fmla="+- 0 309 266"/>
                <a:gd name="T143" fmla="*/ 309 h 147"/>
                <a:gd name="T144" fmla="+- 0 14994 14445"/>
                <a:gd name="T145" fmla="*/ T144 w 812"/>
                <a:gd name="T146" fmla="+- 0 307 266"/>
                <a:gd name="T147" fmla="*/ 307 h 147"/>
                <a:gd name="T148" fmla="+- 0 15009 14445"/>
                <a:gd name="T149" fmla="*/ T148 w 812"/>
                <a:gd name="T150" fmla="+- 0 339 266"/>
                <a:gd name="T151" fmla="*/ 339 h 147"/>
                <a:gd name="T152" fmla="+- 0 15027 14445"/>
                <a:gd name="T153" fmla="*/ T152 w 812"/>
                <a:gd name="T154" fmla="+- 0 368 266"/>
                <a:gd name="T155" fmla="*/ 368 h 147"/>
                <a:gd name="T156" fmla="+- 0 14991 14445"/>
                <a:gd name="T157" fmla="*/ T156 w 812"/>
                <a:gd name="T158" fmla="+- 0 374 266"/>
                <a:gd name="T159" fmla="*/ 374 h 147"/>
                <a:gd name="T160" fmla="+- 0 15047 14445"/>
                <a:gd name="T161" fmla="*/ T160 w 812"/>
                <a:gd name="T162" fmla="+- 0 356 266"/>
                <a:gd name="T163" fmla="*/ 356 h 147"/>
                <a:gd name="T164" fmla="+- 0 15059 14445"/>
                <a:gd name="T165" fmla="*/ T164 w 812"/>
                <a:gd name="T166" fmla="+- 0 403 266"/>
                <a:gd name="T167" fmla="*/ 403 h 147"/>
                <a:gd name="T168" fmla="+- 0 15071 14445"/>
                <a:gd name="T169" fmla="*/ T168 w 812"/>
                <a:gd name="T170" fmla="+- 0 413 266"/>
                <a:gd name="T171" fmla="*/ 413 h 147"/>
                <a:gd name="T172" fmla="+- 0 15076 14445"/>
                <a:gd name="T173" fmla="*/ T172 w 812"/>
                <a:gd name="T174" fmla="+- 0 271 266"/>
                <a:gd name="T175" fmla="*/ 271 h 147"/>
                <a:gd name="T176" fmla="+- 0 15066 14445"/>
                <a:gd name="T177" fmla="*/ T176 w 812"/>
                <a:gd name="T178" fmla="+- 0 283 266"/>
                <a:gd name="T179" fmla="*/ 283 h 147"/>
                <a:gd name="T180" fmla="+- 0 15171 14445"/>
                <a:gd name="T181" fmla="*/ T180 w 812"/>
                <a:gd name="T182" fmla="+- 0 351 266"/>
                <a:gd name="T183" fmla="*/ 351 h 147"/>
                <a:gd name="T184" fmla="+- 0 15148 14445"/>
                <a:gd name="T185" fmla="*/ T184 w 812"/>
                <a:gd name="T186" fmla="+- 0 367 266"/>
                <a:gd name="T187" fmla="*/ 367 h 147"/>
                <a:gd name="T188" fmla="+- 0 15113 14445"/>
                <a:gd name="T189" fmla="*/ T188 w 812"/>
                <a:gd name="T190" fmla="+- 0 321 266"/>
                <a:gd name="T191" fmla="*/ 321 h 147"/>
                <a:gd name="T192" fmla="+- 0 15158 14445"/>
                <a:gd name="T193" fmla="*/ T192 w 812"/>
                <a:gd name="T194" fmla="+- 0 348 266"/>
                <a:gd name="T195" fmla="*/ 348 h 147"/>
                <a:gd name="T196" fmla="+- 0 15099 14445"/>
                <a:gd name="T197" fmla="*/ T196 w 812"/>
                <a:gd name="T198" fmla="+- 0 326 266"/>
                <a:gd name="T199" fmla="*/ 326 h 147"/>
                <a:gd name="T200" fmla="+- 0 15146 14445"/>
                <a:gd name="T201" fmla="*/ T200 w 812"/>
                <a:gd name="T202" fmla="+- 0 379 266"/>
                <a:gd name="T203" fmla="*/ 379 h 147"/>
                <a:gd name="T204" fmla="+- 0 15245 14445"/>
                <a:gd name="T205" fmla="*/ T204 w 812"/>
                <a:gd name="T206" fmla="+- 0 300 266"/>
                <a:gd name="T207" fmla="*/ 300 h 147"/>
                <a:gd name="T208" fmla="+- 0 15203 14445"/>
                <a:gd name="T209" fmla="*/ T208 w 812"/>
                <a:gd name="T210" fmla="+- 0 310 266"/>
                <a:gd name="T211" fmla="*/ 310 h 147"/>
                <a:gd name="T212" fmla="+- 0 15213 14445"/>
                <a:gd name="T213" fmla="*/ T212 w 812"/>
                <a:gd name="T214" fmla="+- 0 310 266"/>
                <a:gd name="T215" fmla="*/ 310 h 147"/>
                <a:gd name="T216" fmla="+- 0 15257 14445"/>
                <a:gd name="T217" fmla="*/ T216 w 812"/>
                <a:gd name="T218" fmla="+- 0 378 266"/>
                <a:gd name="T219" fmla="*/ 378 h 14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</a:cxnLst>
              <a:rect l="0" t="0" r="r" b="b"/>
              <a:pathLst>
                <a:path w="812" h="147">
                  <a:moveTo>
                    <a:pt x="78" y="7"/>
                  </a:moveTo>
                  <a:lnTo>
                    <a:pt x="0" y="7"/>
                  </a:lnTo>
                  <a:lnTo>
                    <a:pt x="0" y="18"/>
                  </a:lnTo>
                  <a:lnTo>
                    <a:pt x="33" y="18"/>
                  </a:lnTo>
                  <a:lnTo>
                    <a:pt x="33" y="112"/>
                  </a:lnTo>
                  <a:lnTo>
                    <a:pt x="45" y="112"/>
                  </a:lnTo>
                  <a:lnTo>
                    <a:pt x="45" y="18"/>
                  </a:lnTo>
                  <a:lnTo>
                    <a:pt x="78" y="18"/>
                  </a:lnTo>
                  <a:lnTo>
                    <a:pt x="78" y="7"/>
                  </a:lnTo>
                  <a:close/>
                  <a:moveTo>
                    <a:pt x="137" y="33"/>
                  </a:moveTo>
                  <a:lnTo>
                    <a:pt x="135" y="32"/>
                  </a:lnTo>
                  <a:lnTo>
                    <a:pt x="132" y="32"/>
                  </a:lnTo>
                  <a:lnTo>
                    <a:pt x="128" y="32"/>
                  </a:lnTo>
                  <a:lnTo>
                    <a:pt x="123" y="32"/>
                  </a:lnTo>
                  <a:lnTo>
                    <a:pt x="119" y="33"/>
                  </a:lnTo>
                  <a:lnTo>
                    <a:pt x="110" y="39"/>
                  </a:lnTo>
                  <a:lnTo>
                    <a:pt x="107" y="43"/>
                  </a:lnTo>
                  <a:lnTo>
                    <a:pt x="104" y="48"/>
                  </a:lnTo>
                  <a:lnTo>
                    <a:pt x="103" y="48"/>
                  </a:lnTo>
                  <a:lnTo>
                    <a:pt x="102" y="33"/>
                  </a:lnTo>
                  <a:lnTo>
                    <a:pt x="92" y="33"/>
                  </a:lnTo>
                  <a:lnTo>
                    <a:pt x="92" y="112"/>
                  </a:lnTo>
                  <a:lnTo>
                    <a:pt x="104" y="112"/>
                  </a:lnTo>
                  <a:lnTo>
                    <a:pt x="104" y="62"/>
                  </a:lnTo>
                  <a:lnTo>
                    <a:pt x="106" y="56"/>
                  </a:lnTo>
                  <a:lnTo>
                    <a:pt x="115" y="45"/>
                  </a:lnTo>
                  <a:lnTo>
                    <a:pt x="121" y="43"/>
                  </a:lnTo>
                  <a:lnTo>
                    <a:pt x="130" y="43"/>
                  </a:lnTo>
                  <a:lnTo>
                    <a:pt x="133" y="43"/>
                  </a:lnTo>
                  <a:lnTo>
                    <a:pt x="136" y="44"/>
                  </a:lnTo>
                  <a:lnTo>
                    <a:pt x="137" y="33"/>
                  </a:lnTo>
                  <a:close/>
                  <a:moveTo>
                    <a:pt x="209" y="49"/>
                  </a:moveTo>
                  <a:lnTo>
                    <a:pt x="207" y="42"/>
                  </a:lnTo>
                  <a:lnTo>
                    <a:pt x="206" y="42"/>
                  </a:lnTo>
                  <a:lnTo>
                    <a:pt x="198" y="34"/>
                  </a:lnTo>
                  <a:lnTo>
                    <a:pt x="191" y="32"/>
                  </a:lnTo>
                  <a:lnTo>
                    <a:pt x="177" y="32"/>
                  </a:lnTo>
                  <a:lnTo>
                    <a:pt x="172" y="33"/>
                  </a:lnTo>
                  <a:lnTo>
                    <a:pt x="163" y="35"/>
                  </a:lnTo>
                  <a:lnTo>
                    <a:pt x="159" y="37"/>
                  </a:lnTo>
                  <a:lnTo>
                    <a:pt x="155" y="39"/>
                  </a:lnTo>
                  <a:lnTo>
                    <a:pt x="159" y="48"/>
                  </a:lnTo>
                  <a:lnTo>
                    <a:pt x="167" y="44"/>
                  </a:lnTo>
                  <a:lnTo>
                    <a:pt x="174" y="42"/>
                  </a:lnTo>
                  <a:lnTo>
                    <a:pt x="187" y="42"/>
                  </a:lnTo>
                  <a:lnTo>
                    <a:pt x="191" y="43"/>
                  </a:lnTo>
                  <a:lnTo>
                    <a:pt x="196" y="49"/>
                  </a:lnTo>
                  <a:lnTo>
                    <a:pt x="197" y="54"/>
                  </a:lnTo>
                  <a:lnTo>
                    <a:pt x="197" y="65"/>
                  </a:lnTo>
                  <a:lnTo>
                    <a:pt x="197" y="73"/>
                  </a:lnTo>
                  <a:lnTo>
                    <a:pt x="197" y="88"/>
                  </a:lnTo>
                  <a:lnTo>
                    <a:pt x="195" y="93"/>
                  </a:lnTo>
                  <a:lnTo>
                    <a:pt x="187" y="101"/>
                  </a:lnTo>
                  <a:lnTo>
                    <a:pt x="181" y="103"/>
                  </a:lnTo>
                  <a:lnTo>
                    <a:pt x="169" y="103"/>
                  </a:lnTo>
                  <a:lnTo>
                    <a:pt x="165" y="102"/>
                  </a:lnTo>
                  <a:lnTo>
                    <a:pt x="160" y="98"/>
                  </a:lnTo>
                  <a:lnTo>
                    <a:pt x="159" y="94"/>
                  </a:lnTo>
                  <a:lnTo>
                    <a:pt x="159" y="85"/>
                  </a:lnTo>
                  <a:lnTo>
                    <a:pt x="161" y="81"/>
                  </a:lnTo>
                  <a:lnTo>
                    <a:pt x="169" y="75"/>
                  </a:lnTo>
                  <a:lnTo>
                    <a:pt x="176" y="74"/>
                  </a:lnTo>
                  <a:lnTo>
                    <a:pt x="197" y="73"/>
                  </a:lnTo>
                  <a:lnTo>
                    <a:pt x="197" y="65"/>
                  </a:lnTo>
                  <a:lnTo>
                    <a:pt x="184" y="65"/>
                  </a:lnTo>
                  <a:lnTo>
                    <a:pt x="168" y="67"/>
                  </a:lnTo>
                  <a:lnTo>
                    <a:pt x="156" y="72"/>
                  </a:lnTo>
                  <a:lnTo>
                    <a:pt x="149" y="80"/>
                  </a:lnTo>
                  <a:lnTo>
                    <a:pt x="146" y="90"/>
                  </a:lnTo>
                  <a:lnTo>
                    <a:pt x="146" y="98"/>
                  </a:lnTo>
                  <a:lnTo>
                    <a:pt x="148" y="103"/>
                  </a:lnTo>
                  <a:lnTo>
                    <a:pt x="157" y="111"/>
                  </a:lnTo>
                  <a:lnTo>
                    <a:pt x="163" y="113"/>
                  </a:lnTo>
                  <a:lnTo>
                    <a:pt x="177" y="113"/>
                  </a:lnTo>
                  <a:lnTo>
                    <a:pt x="182" y="112"/>
                  </a:lnTo>
                  <a:lnTo>
                    <a:pt x="190" y="109"/>
                  </a:lnTo>
                  <a:lnTo>
                    <a:pt x="193" y="105"/>
                  </a:lnTo>
                  <a:lnTo>
                    <a:pt x="195" y="103"/>
                  </a:lnTo>
                  <a:lnTo>
                    <a:pt x="197" y="101"/>
                  </a:lnTo>
                  <a:lnTo>
                    <a:pt x="198" y="101"/>
                  </a:lnTo>
                  <a:lnTo>
                    <a:pt x="200" y="112"/>
                  </a:lnTo>
                  <a:lnTo>
                    <a:pt x="209" y="112"/>
                  </a:lnTo>
                  <a:lnTo>
                    <a:pt x="209" y="101"/>
                  </a:lnTo>
                  <a:lnTo>
                    <a:pt x="209" y="73"/>
                  </a:lnTo>
                  <a:lnTo>
                    <a:pt x="209" y="49"/>
                  </a:lnTo>
                  <a:close/>
                  <a:moveTo>
                    <a:pt x="299" y="51"/>
                  </a:moveTo>
                  <a:lnTo>
                    <a:pt x="297" y="43"/>
                  </a:lnTo>
                  <a:lnTo>
                    <a:pt x="287" y="34"/>
                  </a:lnTo>
                  <a:lnTo>
                    <a:pt x="280" y="32"/>
                  </a:lnTo>
                  <a:lnTo>
                    <a:pt x="265" y="32"/>
                  </a:lnTo>
                  <a:lnTo>
                    <a:pt x="260" y="33"/>
                  </a:lnTo>
                  <a:lnTo>
                    <a:pt x="251" y="37"/>
                  </a:lnTo>
                  <a:lnTo>
                    <a:pt x="248" y="40"/>
                  </a:lnTo>
                  <a:lnTo>
                    <a:pt x="246" y="44"/>
                  </a:lnTo>
                  <a:lnTo>
                    <a:pt x="245" y="44"/>
                  </a:lnTo>
                  <a:lnTo>
                    <a:pt x="243" y="33"/>
                  </a:lnTo>
                  <a:lnTo>
                    <a:pt x="233" y="33"/>
                  </a:lnTo>
                  <a:lnTo>
                    <a:pt x="233" y="112"/>
                  </a:lnTo>
                  <a:lnTo>
                    <a:pt x="245" y="112"/>
                  </a:lnTo>
                  <a:lnTo>
                    <a:pt x="245" y="60"/>
                  </a:lnTo>
                  <a:lnTo>
                    <a:pt x="247" y="53"/>
                  </a:lnTo>
                  <a:lnTo>
                    <a:pt x="255" y="44"/>
                  </a:lnTo>
                  <a:lnTo>
                    <a:pt x="261" y="42"/>
                  </a:lnTo>
                  <a:lnTo>
                    <a:pt x="275" y="42"/>
                  </a:lnTo>
                  <a:lnTo>
                    <a:pt x="280" y="44"/>
                  </a:lnTo>
                  <a:lnTo>
                    <a:pt x="286" y="50"/>
                  </a:lnTo>
                  <a:lnTo>
                    <a:pt x="287" y="55"/>
                  </a:lnTo>
                  <a:lnTo>
                    <a:pt x="287" y="112"/>
                  </a:lnTo>
                  <a:lnTo>
                    <a:pt x="299" y="112"/>
                  </a:lnTo>
                  <a:lnTo>
                    <a:pt x="299" y="51"/>
                  </a:lnTo>
                  <a:close/>
                  <a:moveTo>
                    <a:pt x="374" y="85"/>
                  </a:moveTo>
                  <a:lnTo>
                    <a:pt x="372" y="81"/>
                  </a:lnTo>
                  <a:lnTo>
                    <a:pt x="366" y="74"/>
                  </a:lnTo>
                  <a:lnTo>
                    <a:pt x="359" y="71"/>
                  </a:lnTo>
                  <a:lnTo>
                    <a:pt x="343" y="65"/>
                  </a:lnTo>
                  <a:lnTo>
                    <a:pt x="339" y="63"/>
                  </a:lnTo>
                  <a:lnTo>
                    <a:pt x="334" y="60"/>
                  </a:lnTo>
                  <a:lnTo>
                    <a:pt x="332" y="59"/>
                  </a:lnTo>
                  <a:lnTo>
                    <a:pt x="330" y="56"/>
                  </a:lnTo>
                  <a:lnTo>
                    <a:pt x="330" y="54"/>
                  </a:lnTo>
                  <a:lnTo>
                    <a:pt x="330" y="49"/>
                  </a:lnTo>
                  <a:lnTo>
                    <a:pt x="331" y="46"/>
                  </a:lnTo>
                  <a:lnTo>
                    <a:pt x="337" y="43"/>
                  </a:lnTo>
                  <a:lnTo>
                    <a:pt x="341" y="42"/>
                  </a:lnTo>
                  <a:lnTo>
                    <a:pt x="353" y="42"/>
                  </a:lnTo>
                  <a:lnTo>
                    <a:pt x="360" y="43"/>
                  </a:lnTo>
                  <a:lnTo>
                    <a:pt x="368" y="47"/>
                  </a:lnTo>
                  <a:lnTo>
                    <a:pt x="372" y="37"/>
                  </a:lnTo>
                  <a:lnTo>
                    <a:pt x="364" y="34"/>
                  </a:lnTo>
                  <a:lnTo>
                    <a:pt x="356" y="32"/>
                  </a:lnTo>
                  <a:lnTo>
                    <a:pt x="338" y="32"/>
                  </a:lnTo>
                  <a:lnTo>
                    <a:pt x="331" y="34"/>
                  </a:lnTo>
                  <a:lnTo>
                    <a:pt x="321" y="41"/>
                  </a:lnTo>
                  <a:lnTo>
                    <a:pt x="318" y="46"/>
                  </a:lnTo>
                  <a:lnTo>
                    <a:pt x="318" y="56"/>
                  </a:lnTo>
                  <a:lnTo>
                    <a:pt x="319" y="59"/>
                  </a:lnTo>
                  <a:lnTo>
                    <a:pt x="322" y="64"/>
                  </a:lnTo>
                  <a:lnTo>
                    <a:pt x="324" y="67"/>
                  </a:lnTo>
                  <a:lnTo>
                    <a:pt x="330" y="71"/>
                  </a:lnTo>
                  <a:lnTo>
                    <a:pt x="336" y="73"/>
                  </a:lnTo>
                  <a:lnTo>
                    <a:pt x="351" y="79"/>
                  </a:lnTo>
                  <a:lnTo>
                    <a:pt x="356" y="81"/>
                  </a:lnTo>
                  <a:lnTo>
                    <a:pt x="361" y="86"/>
                  </a:lnTo>
                  <a:lnTo>
                    <a:pt x="362" y="88"/>
                  </a:lnTo>
                  <a:lnTo>
                    <a:pt x="362" y="95"/>
                  </a:lnTo>
                  <a:lnTo>
                    <a:pt x="361" y="98"/>
                  </a:lnTo>
                  <a:lnTo>
                    <a:pt x="354" y="102"/>
                  </a:lnTo>
                  <a:lnTo>
                    <a:pt x="349" y="103"/>
                  </a:lnTo>
                  <a:lnTo>
                    <a:pt x="339" y="103"/>
                  </a:lnTo>
                  <a:lnTo>
                    <a:pt x="335" y="103"/>
                  </a:lnTo>
                  <a:lnTo>
                    <a:pt x="326" y="101"/>
                  </a:lnTo>
                  <a:lnTo>
                    <a:pt x="322" y="99"/>
                  </a:lnTo>
                  <a:lnTo>
                    <a:pt x="318" y="97"/>
                  </a:lnTo>
                  <a:lnTo>
                    <a:pt x="318" y="108"/>
                  </a:lnTo>
                  <a:lnTo>
                    <a:pt x="324" y="111"/>
                  </a:lnTo>
                  <a:lnTo>
                    <a:pt x="332" y="113"/>
                  </a:lnTo>
                  <a:lnTo>
                    <a:pt x="353" y="113"/>
                  </a:lnTo>
                  <a:lnTo>
                    <a:pt x="360" y="111"/>
                  </a:lnTo>
                  <a:lnTo>
                    <a:pt x="371" y="103"/>
                  </a:lnTo>
                  <a:lnTo>
                    <a:pt x="374" y="98"/>
                  </a:lnTo>
                  <a:lnTo>
                    <a:pt x="374" y="90"/>
                  </a:lnTo>
                  <a:lnTo>
                    <a:pt x="374" y="85"/>
                  </a:lnTo>
                  <a:close/>
                  <a:moveTo>
                    <a:pt x="450" y="49"/>
                  </a:moveTo>
                  <a:lnTo>
                    <a:pt x="448" y="42"/>
                  </a:lnTo>
                  <a:lnTo>
                    <a:pt x="447" y="42"/>
                  </a:lnTo>
                  <a:lnTo>
                    <a:pt x="439" y="34"/>
                  </a:lnTo>
                  <a:lnTo>
                    <a:pt x="432" y="32"/>
                  </a:lnTo>
                  <a:lnTo>
                    <a:pt x="418" y="32"/>
                  </a:lnTo>
                  <a:lnTo>
                    <a:pt x="413" y="33"/>
                  </a:lnTo>
                  <a:lnTo>
                    <a:pt x="404" y="35"/>
                  </a:lnTo>
                  <a:lnTo>
                    <a:pt x="400" y="37"/>
                  </a:lnTo>
                  <a:lnTo>
                    <a:pt x="396" y="39"/>
                  </a:lnTo>
                  <a:lnTo>
                    <a:pt x="400" y="48"/>
                  </a:lnTo>
                  <a:lnTo>
                    <a:pt x="408" y="44"/>
                  </a:lnTo>
                  <a:lnTo>
                    <a:pt x="415" y="42"/>
                  </a:lnTo>
                  <a:lnTo>
                    <a:pt x="428" y="42"/>
                  </a:lnTo>
                  <a:lnTo>
                    <a:pt x="432" y="43"/>
                  </a:lnTo>
                  <a:lnTo>
                    <a:pt x="437" y="49"/>
                  </a:lnTo>
                  <a:lnTo>
                    <a:pt x="438" y="54"/>
                  </a:lnTo>
                  <a:lnTo>
                    <a:pt x="438" y="65"/>
                  </a:lnTo>
                  <a:lnTo>
                    <a:pt x="438" y="73"/>
                  </a:lnTo>
                  <a:lnTo>
                    <a:pt x="438" y="88"/>
                  </a:lnTo>
                  <a:lnTo>
                    <a:pt x="436" y="93"/>
                  </a:lnTo>
                  <a:lnTo>
                    <a:pt x="428" y="101"/>
                  </a:lnTo>
                  <a:lnTo>
                    <a:pt x="422" y="103"/>
                  </a:lnTo>
                  <a:lnTo>
                    <a:pt x="410" y="103"/>
                  </a:lnTo>
                  <a:lnTo>
                    <a:pt x="406" y="102"/>
                  </a:lnTo>
                  <a:lnTo>
                    <a:pt x="401" y="98"/>
                  </a:lnTo>
                  <a:lnTo>
                    <a:pt x="400" y="94"/>
                  </a:lnTo>
                  <a:lnTo>
                    <a:pt x="400" y="85"/>
                  </a:lnTo>
                  <a:lnTo>
                    <a:pt x="402" y="81"/>
                  </a:lnTo>
                  <a:lnTo>
                    <a:pt x="410" y="75"/>
                  </a:lnTo>
                  <a:lnTo>
                    <a:pt x="417" y="74"/>
                  </a:lnTo>
                  <a:lnTo>
                    <a:pt x="438" y="73"/>
                  </a:lnTo>
                  <a:lnTo>
                    <a:pt x="438" y="65"/>
                  </a:lnTo>
                  <a:lnTo>
                    <a:pt x="425" y="65"/>
                  </a:lnTo>
                  <a:lnTo>
                    <a:pt x="409" y="67"/>
                  </a:lnTo>
                  <a:lnTo>
                    <a:pt x="397" y="72"/>
                  </a:lnTo>
                  <a:lnTo>
                    <a:pt x="390" y="80"/>
                  </a:lnTo>
                  <a:lnTo>
                    <a:pt x="387" y="90"/>
                  </a:lnTo>
                  <a:lnTo>
                    <a:pt x="387" y="98"/>
                  </a:lnTo>
                  <a:lnTo>
                    <a:pt x="389" y="103"/>
                  </a:lnTo>
                  <a:lnTo>
                    <a:pt x="398" y="111"/>
                  </a:lnTo>
                  <a:lnTo>
                    <a:pt x="404" y="113"/>
                  </a:lnTo>
                  <a:lnTo>
                    <a:pt x="418" y="113"/>
                  </a:lnTo>
                  <a:lnTo>
                    <a:pt x="423" y="112"/>
                  </a:lnTo>
                  <a:lnTo>
                    <a:pt x="431" y="109"/>
                  </a:lnTo>
                  <a:lnTo>
                    <a:pt x="434" y="105"/>
                  </a:lnTo>
                  <a:lnTo>
                    <a:pt x="436" y="103"/>
                  </a:lnTo>
                  <a:lnTo>
                    <a:pt x="438" y="101"/>
                  </a:lnTo>
                  <a:lnTo>
                    <a:pt x="439" y="101"/>
                  </a:lnTo>
                  <a:lnTo>
                    <a:pt x="441" y="112"/>
                  </a:lnTo>
                  <a:lnTo>
                    <a:pt x="450" y="112"/>
                  </a:lnTo>
                  <a:lnTo>
                    <a:pt x="450" y="101"/>
                  </a:lnTo>
                  <a:lnTo>
                    <a:pt x="450" y="73"/>
                  </a:lnTo>
                  <a:lnTo>
                    <a:pt x="450" y="49"/>
                  </a:lnTo>
                  <a:close/>
                  <a:moveTo>
                    <a:pt x="537" y="112"/>
                  </a:moveTo>
                  <a:lnTo>
                    <a:pt x="503" y="67"/>
                  </a:lnTo>
                  <a:lnTo>
                    <a:pt x="535" y="33"/>
                  </a:lnTo>
                  <a:lnTo>
                    <a:pt x="521" y="33"/>
                  </a:lnTo>
                  <a:lnTo>
                    <a:pt x="496" y="60"/>
                  </a:lnTo>
                  <a:lnTo>
                    <a:pt x="491" y="65"/>
                  </a:lnTo>
                  <a:lnTo>
                    <a:pt x="488" y="69"/>
                  </a:lnTo>
                  <a:lnTo>
                    <a:pt x="486" y="72"/>
                  </a:lnTo>
                  <a:lnTo>
                    <a:pt x="486" y="62"/>
                  </a:lnTo>
                  <a:lnTo>
                    <a:pt x="486" y="0"/>
                  </a:lnTo>
                  <a:lnTo>
                    <a:pt x="474" y="0"/>
                  </a:lnTo>
                  <a:lnTo>
                    <a:pt x="474" y="112"/>
                  </a:lnTo>
                  <a:lnTo>
                    <a:pt x="486" y="112"/>
                  </a:lnTo>
                  <a:lnTo>
                    <a:pt x="486" y="82"/>
                  </a:lnTo>
                  <a:lnTo>
                    <a:pt x="495" y="75"/>
                  </a:lnTo>
                  <a:lnTo>
                    <a:pt x="523" y="112"/>
                  </a:lnTo>
                  <a:lnTo>
                    <a:pt x="537" y="112"/>
                  </a:lnTo>
                  <a:close/>
                  <a:moveTo>
                    <a:pt x="602" y="85"/>
                  </a:moveTo>
                  <a:lnTo>
                    <a:pt x="600" y="81"/>
                  </a:lnTo>
                  <a:lnTo>
                    <a:pt x="594" y="74"/>
                  </a:lnTo>
                  <a:lnTo>
                    <a:pt x="587" y="71"/>
                  </a:lnTo>
                  <a:lnTo>
                    <a:pt x="571" y="65"/>
                  </a:lnTo>
                  <a:lnTo>
                    <a:pt x="567" y="63"/>
                  </a:lnTo>
                  <a:lnTo>
                    <a:pt x="562" y="60"/>
                  </a:lnTo>
                  <a:lnTo>
                    <a:pt x="560" y="59"/>
                  </a:lnTo>
                  <a:lnTo>
                    <a:pt x="558" y="56"/>
                  </a:lnTo>
                  <a:lnTo>
                    <a:pt x="558" y="54"/>
                  </a:lnTo>
                  <a:lnTo>
                    <a:pt x="558" y="49"/>
                  </a:lnTo>
                  <a:lnTo>
                    <a:pt x="559" y="46"/>
                  </a:lnTo>
                  <a:lnTo>
                    <a:pt x="565" y="43"/>
                  </a:lnTo>
                  <a:lnTo>
                    <a:pt x="569" y="42"/>
                  </a:lnTo>
                  <a:lnTo>
                    <a:pt x="581" y="42"/>
                  </a:lnTo>
                  <a:lnTo>
                    <a:pt x="588" y="43"/>
                  </a:lnTo>
                  <a:lnTo>
                    <a:pt x="596" y="47"/>
                  </a:lnTo>
                  <a:lnTo>
                    <a:pt x="600" y="37"/>
                  </a:lnTo>
                  <a:lnTo>
                    <a:pt x="592" y="34"/>
                  </a:lnTo>
                  <a:lnTo>
                    <a:pt x="584" y="32"/>
                  </a:lnTo>
                  <a:lnTo>
                    <a:pt x="566" y="32"/>
                  </a:lnTo>
                  <a:lnTo>
                    <a:pt x="559" y="34"/>
                  </a:lnTo>
                  <a:lnTo>
                    <a:pt x="549" y="41"/>
                  </a:lnTo>
                  <a:lnTo>
                    <a:pt x="546" y="46"/>
                  </a:lnTo>
                  <a:lnTo>
                    <a:pt x="546" y="56"/>
                  </a:lnTo>
                  <a:lnTo>
                    <a:pt x="547" y="59"/>
                  </a:lnTo>
                  <a:lnTo>
                    <a:pt x="550" y="64"/>
                  </a:lnTo>
                  <a:lnTo>
                    <a:pt x="552" y="67"/>
                  </a:lnTo>
                  <a:lnTo>
                    <a:pt x="558" y="71"/>
                  </a:lnTo>
                  <a:lnTo>
                    <a:pt x="564" y="73"/>
                  </a:lnTo>
                  <a:lnTo>
                    <a:pt x="579" y="79"/>
                  </a:lnTo>
                  <a:lnTo>
                    <a:pt x="584" y="81"/>
                  </a:lnTo>
                  <a:lnTo>
                    <a:pt x="589" y="86"/>
                  </a:lnTo>
                  <a:lnTo>
                    <a:pt x="590" y="88"/>
                  </a:lnTo>
                  <a:lnTo>
                    <a:pt x="590" y="95"/>
                  </a:lnTo>
                  <a:lnTo>
                    <a:pt x="589" y="98"/>
                  </a:lnTo>
                  <a:lnTo>
                    <a:pt x="582" y="102"/>
                  </a:lnTo>
                  <a:lnTo>
                    <a:pt x="577" y="103"/>
                  </a:lnTo>
                  <a:lnTo>
                    <a:pt x="567" y="103"/>
                  </a:lnTo>
                  <a:lnTo>
                    <a:pt x="563" y="103"/>
                  </a:lnTo>
                  <a:lnTo>
                    <a:pt x="554" y="101"/>
                  </a:lnTo>
                  <a:lnTo>
                    <a:pt x="550" y="99"/>
                  </a:lnTo>
                  <a:lnTo>
                    <a:pt x="546" y="97"/>
                  </a:lnTo>
                  <a:lnTo>
                    <a:pt x="546" y="108"/>
                  </a:lnTo>
                  <a:lnTo>
                    <a:pt x="552" y="111"/>
                  </a:lnTo>
                  <a:lnTo>
                    <a:pt x="560" y="113"/>
                  </a:lnTo>
                  <a:lnTo>
                    <a:pt x="581" y="113"/>
                  </a:lnTo>
                  <a:lnTo>
                    <a:pt x="588" y="111"/>
                  </a:lnTo>
                  <a:lnTo>
                    <a:pt x="599" y="103"/>
                  </a:lnTo>
                  <a:lnTo>
                    <a:pt x="602" y="98"/>
                  </a:lnTo>
                  <a:lnTo>
                    <a:pt x="602" y="90"/>
                  </a:lnTo>
                  <a:lnTo>
                    <a:pt x="602" y="85"/>
                  </a:lnTo>
                  <a:close/>
                  <a:moveTo>
                    <a:pt x="633" y="33"/>
                  </a:moveTo>
                  <a:lnTo>
                    <a:pt x="621" y="33"/>
                  </a:lnTo>
                  <a:lnTo>
                    <a:pt x="621" y="129"/>
                  </a:lnTo>
                  <a:lnTo>
                    <a:pt x="620" y="132"/>
                  </a:lnTo>
                  <a:lnTo>
                    <a:pt x="617" y="136"/>
                  </a:lnTo>
                  <a:lnTo>
                    <a:pt x="614" y="137"/>
                  </a:lnTo>
                  <a:lnTo>
                    <a:pt x="607" y="137"/>
                  </a:lnTo>
                  <a:lnTo>
                    <a:pt x="604" y="136"/>
                  </a:lnTo>
                  <a:lnTo>
                    <a:pt x="601" y="135"/>
                  </a:lnTo>
                  <a:lnTo>
                    <a:pt x="601" y="145"/>
                  </a:lnTo>
                  <a:lnTo>
                    <a:pt x="603" y="146"/>
                  </a:lnTo>
                  <a:lnTo>
                    <a:pt x="607" y="147"/>
                  </a:lnTo>
                  <a:lnTo>
                    <a:pt x="626" y="147"/>
                  </a:lnTo>
                  <a:lnTo>
                    <a:pt x="633" y="139"/>
                  </a:lnTo>
                  <a:lnTo>
                    <a:pt x="633" y="137"/>
                  </a:lnTo>
                  <a:lnTo>
                    <a:pt x="633" y="33"/>
                  </a:lnTo>
                  <a:close/>
                  <a:moveTo>
                    <a:pt x="634" y="15"/>
                  </a:moveTo>
                  <a:lnTo>
                    <a:pt x="634" y="9"/>
                  </a:lnTo>
                  <a:lnTo>
                    <a:pt x="633" y="7"/>
                  </a:lnTo>
                  <a:lnTo>
                    <a:pt x="631" y="5"/>
                  </a:lnTo>
                  <a:lnTo>
                    <a:pt x="629" y="4"/>
                  </a:lnTo>
                  <a:lnTo>
                    <a:pt x="625" y="4"/>
                  </a:lnTo>
                  <a:lnTo>
                    <a:pt x="623" y="5"/>
                  </a:lnTo>
                  <a:lnTo>
                    <a:pt x="621" y="7"/>
                  </a:lnTo>
                  <a:lnTo>
                    <a:pt x="620" y="9"/>
                  </a:lnTo>
                  <a:lnTo>
                    <a:pt x="620" y="15"/>
                  </a:lnTo>
                  <a:lnTo>
                    <a:pt x="621" y="17"/>
                  </a:lnTo>
                  <a:lnTo>
                    <a:pt x="623" y="19"/>
                  </a:lnTo>
                  <a:lnTo>
                    <a:pt x="625" y="20"/>
                  </a:lnTo>
                  <a:lnTo>
                    <a:pt x="629" y="20"/>
                  </a:lnTo>
                  <a:lnTo>
                    <a:pt x="631" y="19"/>
                  </a:lnTo>
                  <a:lnTo>
                    <a:pt x="633" y="17"/>
                  </a:lnTo>
                  <a:lnTo>
                    <a:pt x="634" y="15"/>
                  </a:lnTo>
                  <a:close/>
                  <a:moveTo>
                    <a:pt x="726" y="85"/>
                  </a:moveTo>
                  <a:lnTo>
                    <a:pt x="726" y="60"/>
                  </a:lnTo>
                  <a:lnTo>
                    <a:pt x="722" y="50"/>
                  </a:lnTo>
                  <a:lnTo>
                    <a:pt x="715" y="42"/>
                  </a:lnTo>
                  <a:lnTo>
                    <a:pt x="713" y="40"/>
                  </a:lnTo>
                  <a:lnTo>
                    <a:pt x="713" y="82"/>
                  </a:lnTo>
                  <a:lnTo>
                    <a:pt x="711" y="90"/>
                  </a:lnTo>
                  <a:lnTo>
                    <a:pt x="703" y="101"/>
                  </a:lnTo>
                  <a:lnTo>
                    <a:pt x="697" y="103"/>
                  </a:lnTo>
                  <a:lnTo>
                    <a:pt x="682" y="103"/>
                  </a:lnTo>
                  <a:lnTo>
                    <a:pt x="676" y="101"/>
                  </a:lnTo>
                  <a:lnTo>
                    <a:pt x="668" y="90"/>
                  </a:lnTo>
                  <a:lnTo>
                    <a:pt x="666" y="82"/>
                  </a:lnTo>
                  <a:lnTo>
                    <a:pt x="666" y="62"/>
                  </a:lnTo>
                  <a:lnTo>
                    <a:pt x="668" y="55"/>
                  </a:lnTo>
                  <a:lnTo>
                    <a:pt x="676" y="45"/>
                  </a:lnTo>
                  <a:lnTo>
                    <a:pt x="682" y="42"/>
                  </a:lnTo>
                  <a:lnTo>
                    <a:pt x="697" y="42"/>
                  </a:lnTo>
                  <a:lnTo>
                    <a:pt x="703" y="45"/>
                  </a:lnTo>
                  <a:lnTo>
                    <a:pt x="711" y="55"/>
                  </a:lnTo>
                  <a:lnTo>
                    <a:pt x="713" y="62"/>
                  </a:lnTo>
                  <a:lnTo>
                    <a:pt x="713" y="82"/>
                  </a:lnTo>
                  <a:lnTo>
                    <a:pt x="713" y="40"/>
                  </a:lnTo>
                  <a:lnTo>
                    <a:pt x="710" y="36"/>
                  </a:lnTo>
                  <a:lnTo>
                    <a:pt x="701" y="32"/>
                  </a:lnTo>
                  <a:lnTo>
                    <a:pt x="679" y="32"/>
                  </a:lnTo>
                  <a:lnTo>
                    <a:pt x="670" y="35"/>
                  </a:lnTo>
                  <a:lnTo>
                    <a:pt x="657" y="50"/>
                  </a:lnTo>
                  <a:lnTo>
                    <a:pt x="654" y="60"/>
                  </a:lnTo>
                  <a:lnTo>
                    <a:pt x="654" y="81"/>
                  </a:lnTo>
                  <a:lnTo>
                    <a:pt x="655" y="88"/>
                  </a:lnTo>
                  <a:lnTo>
                    <a:pt x="661" y="100"/>
                  </a:lnTo>
                  <a:lnTo>
                    <a:pt x="665" y="105"/>
                  </a:lnTo>
                  <a:lnTo>
                    <a:pt x="676" y="111"/>
                  </a:lnTo>
                  <a:lnTo>
                    <a:pt x="682" y="113"/>
                  </a:lnTo>
                  <a:lnTo>
                    <a:pt x="701" y="113"/>
                  </a:lnTo>
                  <a:lnTo>
                    <a:pt x="710" y="109"/>
                  </a:lnTo>
                  <a:lnTo>
                    <a:pt x="715" y="103"/>
                  </a:lnTo>
                  <a:lnTo>
                    <a:pt x="722" y="95"/>
                  </a:lnTo>
                  <a:lnTo>
                    <a:pt x="726" y="85"/>
                  </a:lnTo>
                  <a:close/>
                  <a:moveTo>
                    <a:pt x="812" y="51"/>
                  </a:moveTo>
                  <a:lnTo>
                    <a:pt x="810" y="43"/>
                  </a:lnTo>
                  <a:lnTo>
                    <a:pt x="800" y="34"/>
                  </a:lnTo>
                  <a:lnTo>
                    <a:pt x="793" y="32"/>
                  </a:lnTo>
                  <a:lnTo>
                    <a:pt x="778" y="32"/>
                  </a:lnTo>
                  <a:lnTo>
                    <a:pt x="773" y="33"/>
                  </a:lnTo>
                  <a:lnTo>
                    <a:pt x="764" y="37"/>
                  </a:lnTo>
                  <a:lnTo>
                    <a:pt x="761" y="40"/>
                  </a:lnTo>
                  <a:lnTo>
                    <a:pt x="759" y="44"/>
                  </a:lnTo>
                  <a:lnTo>
                    <a:pt x="758" y="44"/>
                  </a:lnTo>
                  <a:lnTo>
                    <a:pt x="756" y="33"/>
                  </a:lnTo>
                  <a:lnTo>
                    <a:pt x="746" y="33"/>
                  </a:lnTo>
                  <a:lnTo>
                    <a:pt x="746" y="112"/>
                  </a:lnTo>
                  <a:lnTo>
                    <a:pt x="758" y="112"/>
                  </a:lnTo>
                  <a:lnTo>
                    <a:pt x="758" y="60"/>
                  </a:lnTo>
                  <a:lnTo>
                    <a:pt x="760" y="53"/>
                  </a:lnTo>
                  <a:lnTo>
                    <a:pt x="768" y="44"/>
                  </a:lnTo>
                  <a:lnTo>
                    <a:pt x="774" y="42"/>
                  </a:lnTo>
                  <a:lnTo>
                    <a:pt x="788" y="42"/>
                  </a:lnTo>
                  <a:lnTo>
                    <a:pt x="793" y="44"/>
                  </a:lnTo>
                  <a:lnTo>
                    <a:pt x="799" y="50"/>
                  </a:lnTo>
                  <a:lnTo>
                    <a:pt x="800" y="55"/>
                  </a:lnTo>
                  <a:lnTo>
                    <a:pt x="800" y="112"/>
                  </a:lnTo>
                  <a:lnTo>
                    <a:pt x="812" y="112"/>
                  </a:lnTo>
                  <a:lnTo>
                    <a:pt x="812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pic>
          <p:nvPicPr>
            <p:cNvPr id="1091" name="Picture 67">
              <a:extLst>
                <a:ext uri="{FF2B5EF4-FFF2-40B4-BE49-F238E27FC236}">
                  <a16:creationId xmlns:a16="http://schemas.microsoft.com/office/drawing/2014/main" id="{B3EDD9E7-E367-4C11-AED4-2D3B2B6E7C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25" y="828"/>
              <a:ext cx="836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92" name="Picture 68">
              <a:extLst>
                <a:ext uri="{FF2B5EF4-FFF2-40B4-BE49-F238E27FC236}">
                  <a16:creationId xmlns:a16="http://schemas.microsoft.com/office/drawing/2014/main" id="{2DD13B7B-9068-4EA8-8FDD-7297886C87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38" y="1478"/>
              <a:ext cx="1029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0" name="AutoShape 69">
              <a:extLst>
                <a:ext uri="{FF2B5EF4-FFF2-40B4-BE49-F238E27FC236}">
                  <a16:creationId xmlns:a16="http://schemas.microsoft.com/office/drawing/2014/main" id="{C98E7CF7-68F0-4A0D-B984-6C496DC17B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05" y="2215"/>
              <a:ext cx="856" cy="113"/>
            </a:xfrm>
            <a:custGeom>
              <a:avLst/>
              <a:gdLst>
                <a:gd name="T0" fmla="+- 0 14418 14406"/>
                <a:gd name="T1" fmla="*/ T0 w 856"/>
                <a:gd name="T2" fmla="+- 0 2222 2216"/>
                <a:gd name="T3" fmla="*/ 2222 h 113"/>
                <a:gd name="T4" fmla="+- 0 14467 14406"/>
                <a:gd name="T5" fmla="*/ T4 w 856"/>
                <a:gd name="T6" fmla="+- 0 2327 2216"/>
                <a:gd name="T7" fmla="*/ 2327 h 113"/>
                <a:gd name="T8" fmla="+- 0 14549 14406"/>
                <a:gd name="T9" fmla="*/ T8 w 856"/>
                <a:gd name="T10" fmla="+- 0 2255 2216"/>
                <a:gd name="T11" fmla="*/ 2255 h 113"/>
                <a:gd name="T12" fmla="+- 0 14512 14406"/>
                <a:gd name="T13" fmla="*/ T12 w 856"/>
                <a:gd name="T14" fmla="+- 0 2316 2216"/>
                <a:gd name="T15" fmla="*/ 2316 h 113"/>
                <a:gd name="T16" fmla="+- 0 14518 14406"/>
                <a:gd name="T17" fmla="*/ T16 w 856"/>
                <a:gd name="T18" fmla="+- 0 2257 2216"/>
                <a:gd name="T19" fmla="*/ 2257 h 113"/>
                <a:gd name="T20" fmla="+- 0 14549 14406"/>
                <a:gd name="T21" fmla="*/ T20 w 856"/>
                <a:gd name="T22" fmla="+- 0 2255 2216"/>
                <a:gd name="T23" fmla="*/ 2255 h 113"/>
                <a:gd name="T24" fmla="+- 0 14490 14406"/>
                <a:gd name="T25" fmla="*/ T24 w 856"/>
                <a:gd name="T26" fmla="+- 0 2275 2216"/>
                <a:gd name="T27" fmla="*/ 2275 h 113"/>
                <a:gd name="T28" fmla="+- 0 14518 14406"/>
                <a:gd name="T29" fmla="*/ T28 w 856"/>
                <a:gd name="T30" fmla="+- 0 2328 2216"/>
                <a:gd name="T31" fmla="*/ 2328 h 113"/>
                <a:gd name="T32" fmla="+- 0 14648 14406"/>
                <a:gd name="T33" fmla="*/ T32 w 856"/>
                <a:gd name="T34" fmla="+- 0 2266 2216"/>
                <a:gd name="T35" fmla="*/ 2266 h 113"/>
                <a:gd name="T36" fmla="+- 0 14600 14406"/>
                <a:gd name="T37" fmla="*/ T36 w 856"/>
                <a:gd name="T38" fmla="+- 0 2252 2216"/>
                <a:gd name="T39" fmla="*/ 2252 h 113"/>
                <a:gd name="T40" fmla="+- 0 14582 14406"/>
                <a:gd name="T41" fmla="*/ T40 w 856"/>
                <a:gd name="T42" fmla="+- 0 2327 2216"/>
                <a:gd name="T43" fmla="*/ 2327 h 113"/>
                <a:gd name="T44" fmla="+- 0 14624 14406"/>
                <a:gd name="T45" fmla="*/ T44 w 856"/>
                <a:gd name="T46" fmla="+- 0 2257 2216"/>
                <a:gd name="T47" fmla="*/ 2257 h 113"/>
                <a:gd name="T48" fmla="+- 0 14648 14406"/>
                <a:gd name="T49" fmla="*/ T48 w 856"/>
                <a:gd name="T50" fmla="+- 0 2266 2216"/>
                <a:gd name="T51" fmla="*/ 2266 h 113"/>
                <a:gd name="T52" fmla="+- 0 14689 14406"/>
                <a:gd name="T53" fmla="*/ T52 w 856"/>
                <a:gd name="T54" fmla="+- 0 2280 2216"/>
                <a:gd name="T55" fmla="*/ 2280 h 113"/>
                <a:gd name="T56" fmla="+- 0 14672 14406"/>
                <a:gd name="T57" fmla="*/ T56 w 856"/>
                <a:gd name="T58" fmla="+- 0 2216 2216"/>
                <a:gd name="T59" fmla="*/ 2216 h 113"/>
                <a:gd name="T60" fmla="+- 0 14735 14406"/>
                <a:gd name="T61" fmla="*/ T60 w 856"/>
                <a:gd name="T62" fmla="+- 0 2327 2216"/>
                <a:gd name="T63" fmla="*/ 2327 h 113"/>
                <a:gd name="T64" fmla="+- 0 14786 14406"/>
                <a:gd name="T65" fmla="*/ T64 w 856"/>
                <a:gd name="T66" fmla="+- 0 2318 2216"/>
                <a:gd name="T67" fmla="*/ 2318 h 113"/>
                <a:gd name="T68" fmla="+- 0 14748 14406"/>
                <a:gd name="T69" fmla="*/ T68 w 856"/>
                <a:gd name="T70" fmla="+- 0 2248 2216"/>
                <a:gd name="T71" fmla="*/ 2248 h 113"/>
                <a:gd name="T72" fmla="+- 0 14787 14406"/>
                <a:gd name="T73" fmla="*/ T72 w 856"/>
                <a:gd name="T74" fmla="+- 0 2327 2216"/>
                <a:gd name="T75" fmla="*/ 2327 h 113"/>
                <a:gd name="T76" fmla="+- 0 14814 14406"/>
                <a:gd name="T77" fmla="*/ T76 w 856"/>
                <a:gd name="T78" fmla="+- 0 2327 2216"/>
                <a:gd name="T79" fmla="*/ 2327 h 113"/>
                <a:gd name="T80" fmla="+- 0 14870 14406"/>
                <a:gd name="T81" fmla="*/ T80 w 856"/>
                <a:gd name="T82" fmla="+- 0 2247 2216"/>
                <a:gd name="T83" fmla="*/ 2247 h 113"/>
                <a:gd name="T84" fmla="+- 0 14848 14406"/>
                <a:gd name="T85" fmla="*/ T84 w 856"/>
                <a:gd name="T86" fmla="+- 0 2248 2216"/>
                <a:gd name="T87" fmla="*/ 2248 h 113"/>
                <a:gd name="T88" fmla="+- 0 14862 14406"/>
                <a:gd name="T89" fmla="*/ T88 w 856"/>
                <a:gd name="T90" fmla="+- 0 2260 2216"/>
                <a:gd name="T91" fmla="*/ 2260 h 113"/>
                <a:gd name="T92" fmla="+- 0 14944 14406"/>
                <a:gd name="T93" fmla="*/ T92 w 856"/>
                <a:gd name="T94" fmla="+- 0 2248 2216"/>
                <a:gd name="T95" fmla="*/ 2248 h 113"/>
                <a:gd name="T96" fmla="+- 0 14917 14406"/>
                <a:gd name="T97" fmla="*/ T96 w 856"/>
                <a:gd name="T98" fmla="+- 0 2254 2216"/>
                <a:gd name="T99" fmla="*/ 2254 h 113"/>
                <a:gd name="T100" fmla="+- 0 14898 14406"/>
                <a:gd name="T101" fmla="*/ T100 w 856"/>
                <a:gd name="T102" fmla="+- 0 2327 2216"/>
                <a:gd name="T103" fmla="*/ 2327 h 113"/>
                <a:gd name="T104" fmla="+- 0 14936 14406"/>
                <a:gd name="T105" fmla="*/ T104 w 856"/>
                <a:gd name="T106" fmla="+- 0 2258 2216"/>
                <a:gd name="T107" fmla="*/ 2258 h 113"/>
                <a:gd name="T108" fmla="+- 0 15012 14406"/>
                <a:gd name="T109" fmla="*/ T108 w 856"/>
                <a:gd name="T110" fmla="+- 0 2257 2216"/>
                <a:gd name="T111" fmla="*/ 2257 h 113"/>
                <a:gd name="T112" fmla="+- 0 14965 14406"/>
                <a:gd name="T113" fmla="*/ T112 w 856"/>
                <a:gd name="T114" fmla="+- 0 2252 2216"/>
                <a:gd name="T115" fmla="*/ 2252 h 113"/>
                <a:gd name="T116" fmla="+- 0 14997 14406"/>
                <a:gd name="T117" fmla="*/ T116 w 856"/>
                <a:gd name="T118" fmla="+- 0 2258 2216"/>
                <a:gd name="T119" fmla="*/ 2258 h 113"/>
                <a:gd name="T120" fmla="+- 0 15003 14406"/>
                <a:gd name="T121" fmla="*/ T120 w 856"/>
                <a:gd name="T122" fmla="+- 0 2303 2216"/>
                <a:gd name="T123" fmla="*/ 2303 h 113"/>
                <a:gd name="T124" fmla="+- 0 14966 14406"/>
                <a:gd name="T125" fmla="*/ T124 w 856"/>
                <a:gd name="T126" fmla="+- 0 2313 2216"/>
                <a:gd name="T127" fmla="*/ 2313 h 113"/>
                <a:gd name="T128" fmla="+- 0 15003 14406"/>
                <a:gd name="T129" fmla="*/ T128 w 856"/>
                <a:gd name="T130" fmla="+- 0 2288 2216"/>
                <a:gd name="T131" fmla="*/ 2288 h 113"/>
                <a:gd name="T132" fmla="+- 0 14952 14406"/>
                <a:gd name="T133" fmla="*/ T132 w 856"/>
                <a:gd name="T134" fmla="+- 0 2305 2216"/>
                <a:gd name="T135" fmla="*/ 2305 h 113"/>
                <a:gd name="T136" fmla="+- 0 14988 14406"/>
                <a:gd name="T137" fmla="*/ T136 w 856"/>
                <a:gd name="T138" fmla="+- 0 2327 2216"/>
                <a:gd name="T139" fmla="*/ 2327 h 113"/>
                <a:gd name="T140" fmla="+- 0 15006 14406"/>
                <a:gd name="T141" fmla="*/ T140 w 856"/>
                <a:gd name="T142" fmla="+- 0 2327 2216"/>
                <a:gd name="T143" fmla="*/ 2327 h 113"/>
                <a:gd name="T144" fmla="+- 0 15103 14406"/>
                <a:gd name="T145" fmla="*/ T144 w 856"/>
                <a:gd name="T146" fmla="+- 0 2258 2216"/>
                <a:gd name="T147" fmla="*/ 2258 h 113"/>
                <a:gd name="T148" fmla="+- 0 15054 14406"/>
                <a:gd name="T149" fmla="*/ T148 w 856"/>
                <a:gd name="T150" fmla="+- 0 2255 2216"/>
                <a:gd name="T151" fmla="*/ 2255 h 113"/>
                <a:gd name="T152" fmla="+- 0 15051 14406"/>
                <a:gd name="T153" fmla="*/ T152 w 856"/>
                <a:gd name="T154" fmla="+- 0 2327 2216"/>
                <a:gd name="T155" fmla="*/ 2327 h 113"/>
                <a:gd name="T156" fmla="+- 0 15086 14406"/>
                <a:gd name="T157" fmla="*/ T156 w 856"/>
                <a:gd name="T158" fmla="+- 0 2259 2216"/>
                <a:gd name="T159" fmla="*/ 2259 h 113"/>
                <a:gd name="T160" fmla="+- 0 15180 14406"/>
                <a:gd name="T161" fmla="*/ T160 w 856"/>
                <a:gd name="T162" fmla="+- 0 2300 2216"/>
                <a:gd name="T163" fmla="*/ 2300 h 113"/>
                <a:gd name="T164" fmla="+- 0 15140 14406"/>
                <a:gd name="T165" fmla="*/ T164 w 856"/>
                <a:gd name="T166" fmla="+- 0 2275 2216"/>
                <a:gd name="T167" fmla="*/ 2275 h 113"/>
                <a:gd name="T168" fmla="+- 0 15143 14406"/>
                <a:gd name="T169" fmla="*/ T168 w 856"/>
                <a:gd name="T170" fmla="+- 0 2258 2216"/>
                <a:gd name="T171" fmla="*/ 2258 h 113"/>
                <a:gd name="T172" fmla="+- 0 15170 14406"/>
                <a:gd name="T173" fmla="*/ T172 w 856"/>
                <a:gd name="T174" fmla="+- 0 2249 2216"/>
                <a:gd name="T175" fmla="*/ 2249 h 113"/>
                <a:gd name="T176" fmla="+- 0 15124 14406"/>
                <a:gd name="T177" fmla="*/ T176 w 856"/>
                <a:gd name="T178" fmla="+- 0 2271 2216"/>
                <a:gd name="T179" fmla="*/ 2271 h 113"/>
                <a:gd name="T180" fmla="+- 0 15157 14406"/>
                <a:gd name="T181" fmla="*/ T180 w 856"/>
                <a:gd name="T182" fmla="+- 0 2294 2216"/>
                <a:gd name="T183" fmla="*/ 2294 h 113"/>
                <a:gd name="T184" fmla="+- 0 15160 14406"/>
                <a:gd name="T185" fmla="*/ T184 w 856"/>
                <a:gd name="T186" fmla="+- 0 2317 2216"/>
                <a:gd name="T187" fmla="*/ 2317 h 113"/>
                <a:gd name="T188" fmla="+- 0 15125 14406"/>
                <a:gd name="T189" fmla="*/ T188 w 856"/>
                <a:gd name="T190" fmla="+- 0 2312 2216"/>
                <a:gd name="T191" fmla="*/ 2312 h 113"/>
                <a:gd name="T192" fmla="+- 0 15177 14406"/>
                <a:gd name="T193" fmla="*/ T192 w 856"/>
                <a:gd name="T194" fmla="+- 0 2318 2216"/>
                <a:gd name="T195" fmla="*/ 2318 h 113"/>
                <a:gd name="T196" fmla="+- 0 15253 14406"/>
                <a:gd name="T197" fmla="*/ T196 w 856"/>
                <a:gd name="T198" fmla="+- 0 2257 2216"/>
                <a:gd name="T199" fmla="*/ 2257 h 113"/>
                <a:gd name="T200" fmla="+- 0 15210 14406"/>
                <a:gd name="T201" fmla="*/ T200 w 856"/>
                <a:gd name="T202" fmla="+- 0 2267 2216"/>
                <a:gd name="T203" fmla="*/ 2267 h 113"/>
                <a:gd name="T204" fmla="+- 0 15248 14406"/>
                <a:gd name="T205" fmla="*/ T204 w 856"/>
                <a:gd name="T206" fmla="+- 0 2273 2216"/>
                <a:gd name="T207" fmla="*/ 2273 h 113"/>
                <a:gd name="T208" fmla="+- 0 15198 14406"/>
                <a:gd name="T209" fmla="*/ T208 w 856"/>
                <a:gd name="T210" fmla="+- 0 2266 2216"/>
                <a:gd name="T211" fmla="*/ 2266 h 113"/>
                <a:gd name="T212" fmla="+- 0 15238 14406"/>
                <a:gd name="T213" fmla="*/ T212 w 856"/>
                <a:gd name="T214" fmla="+- 0 2328 2216"/>
                <a:gd name="T215" fmla="*/ 2328 h 113"/>
                <a:gd name="T216" fmla="+- 0 15258 14406"/>
                <a:gd name="T217" fmla="*/ T216 w 856"/>
                <a:gd name="T218" fmla="+- 0 2313 2216"/>
                <a:gd name="T219" fmla="*/ 2313 h 113"/>
                <a:gd name="T220" fmla="+- 0 15207 14406"/>
                <a:gd name="T221" fmla="*/ T220 w 856"/>
                <a:gd name="T222" fmla="+- 0 2299 2216"/>
                <a:gd name="T223" fmla="*/ 2299 h 11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856" h="113">
                  <a:moveTo>
                    <a:pt x="75" y="111"/>
                  </a:moveTo>
                  <a:lnTo>
                    <a:pt x="32" y="52"/>
                  </a:lnTo>
                  <a:lnTo>
                    <a:pt x="74" y="6"/>
                  </a:lnTo>
                  <a:lnTo>
                    <a:pt x="59" y="6"/>
                  </a:lnTo>
                  <a:lnTo>
                    <a:pt x="12" y="58"/>
                  </a:lnTo>
                  <a:lnTo>
                    <a:pt x="12" y="6"/>
                  </a:lnTo>
                  <a:lnTo>
                    <a:pt x="0" y="6"/>
                  </a:lnTo>
                  <a:lnTo>
                    <a:pt x="0" y="111"/>
                  </a:lnTo>
                  <a:lnTo>
                    <a:pt x="12" y="111"/>
                  </a:lnTo>
                  <a:lnTo>
                    <a:pt x="12" y="70"/>
                  </a:lnTo>
                  <a:lnTo>
                    <a:pt x="23" y="60"/>
                  </a:lnTo>
                  <a:lnTo>
                    <a:pt x="61" y="111"/>
                  </a:lnTo>
                  <a:lnTo>
                    <a:pt x="75" y="111"/>
                  </a:lnTo>
                  <a:close/>
                  <a:moveTo>
                    <a:pt x="155" y="84"/>
                  </a:moveTo>
                  <a:lnTo>
                    <a:pt x="155" y="59"/>
                  </a:lnTo>
                  <a:lnTo>
                    <a:pt x="152" y="49"/>
                  </a:lnTo>
                  <a:lnTo>
                    <a:pt x="145" y="41"/>
                  </a:lnTo>
                  <a:lnTo>
                    <a:pt x="143" y="39"/>
                  </a:lnTo>
                  <a:lnTo>
                    <a:pt x="143" y="82"/>
                  </a:lnTo>
                  <a:lnTo>
                    <a:pt x="141" y="89"/>
                  </a:lnTo>
                  <a:lnTo>
                    <a:pt x="133" y="100"/>
                  </a:lnTo>
                  <a:lnTo>
                    <a:pt x="127" y="102"/>
                  </a:lnTo>
                  <a:lnTo>
                    <a:pt x="112" y="102"/>
                  </a:lnTo>
                  <a:lnTo>
                    <a:pt x="106" y="100"/>
                  </a:lnTo>
                  <a:lnTo>
                    <a:pt x="98" y="89"/>
                  </a:lnTo>
                  <a:lnTo>
                    <a:pt x="96" y="82"/>
                  </a:lnTo>
                  <a:lnTo>
                    <a:pt x="96" y="61"/>
                  </a:lnTo>
                  <a:lnTo>
                    <a:pt x="98" y="54"/>
                  </a:lnTo>
                  <a:lnTo>
                    <a:pt x="106" y="44"/>
                  </a:lnTo>
                  <a:lnTo>
                    <a:pt x="112" y="41"/>
                  </a:lnTo>
                  <a:lnTo>
                    <a:pt x="127" y="41"/>
                  </a:lnTo>
                  <a:lnTo>
                    <a:pt x="133" y="44"/>
                  </a:lnTo>
                  <a:lnTo>
                    <a:pt x="141" y="54"/>
                  </a:lnTo>
                  <a:lnTo>
                    <a:pt x="143" y="61"/>
                  </a:lnTo>
                  <a:lnTo>
                    <a:pt x="143" y="82"/>
                  </a:lnTo>
                  <a:lnTo>
                    <a:pt x="143" y="39"/>
                  </a:lnTo>
                  <a:lnTo>
                    <a:pt x="139" y="35"/>
                  </a:lnTo>
                  <a:lnTo>
                    <a:pt x="131" y="31"/>
                  </a:lnTo>
                  <a:lnTo>
                    <a:pt x="108" y="31"/>
                  </a:lnTo>
                  <a:lnTo>
                    <a:pt x="99" y="35"/>
                  </a:lnTo>
                  <a:lnTo>
                    <a:pt x="87" y="49"/>
                  </a:lnTo>
                  <a:lnTo>
                    <a:pt x="84" y="59"/>
                  </a:lnTo>
                  <a:lnTo>
                    <a:pt x="84" y="80"/>
                  </a:lnTo>
                  <a:lnTo>
                    <a:pt x="85" y="87"/>
                  </a:lnTo>
                  <a:lnTo>
                    <a:pt x="91" y="99"/>
                  </a:lnTo>
                  <a:lnTo>
                    <a:pt x="95" y="104"/>
                  </a:lnTo>
                  <a:lnTo>
                    <a:pt x="106" y="111"/>
                  </a:lnTo>
                  <a:lnTo>
                    <a:pt x="112" y="112"/>
                  </a:lnTo>
                  <a:lnTo>
                    <a:pt x="131" y="112"/>
                  </a:lnTo>
                  <a:lnTo>
                    <a:pt x="139" y="109"/>
                  </a:lnTo>
                  <a:lnTo>
                    <a:pt x="145" y="102"/>
                  </a:lnTo>
                  <a:lnTo>
                    <a:pt x="152" y="94"/>
                  </a:lnTo>
                  <a:lnTo>
                    <a:pt x="155" y="84"/>
                  </a:lnTo>
                  <a:close/>
                  <a:moveTo>
                    <a:pt x="242" y="50"/>
                  </a:moveTo>
                  <a:lnTo>
                    <a:pt x="239" y="42"/>
                  </a:lnTo>
                  <a:lnTo>
                    <a:pt x="230" y="33"/>
                  </a:lnTo>
                  <a:lnTo>
                    <a:pt x="223" y="31"/>
                  </a:lnTo>
                  <a:lnTo>
                    <a:pt x="208" y="31"/>
                  </a:lnTo>
                  <a:lnTo>
                    <a:pt x="203" y="32"/>
                  </a:lnTo>
                  <a:lnTo>
                    <a:pt x="194" y="36"/>
                  </a:lnTo>
                  <a:lnTo>
                    <a:pt x="191" y="39"/>
                  </a:lnTo>
                  <a:lnTo>
                    <a:pt x="188" y="43"/>
                  </a:lnTo>
                  <a:lnTo>
                    <a:pt x="186" y="32"/>
                  </a:lnTo>
                  <a:lnTo>
                    <a:pt x="176" y="32"/>
                  </a:lnTo>
                  <a:lnTo>
                    <a:pt x="176" y="111"/>
                  </a:lnTo>
                  <a:lnTo>
                    <a:pt x="188" y="111"/>
                  </a:lnTo>
                  <a:lnTo>
                    <a:pt x="188" y="59"/>
                  </a:lnTo>
                  <a:lnTo>
                    <a:pt x="190" y="52"/>
                  </a:lnTo>
                  <a:lnTo>
                    <a:pt x="198" y="43"/>
                  </a:lnTo>
                  <a:lnTo>
                    <a:pt x="204" y="41"/>
                  </a:lnTo>
                  <a:lnTo>
                    <a:pt x="218" y="41"/>
                  </a:lnTo>
                  <a:lnTo>
                    <a:pt x="223" y="43"/>
                  </a:lnTo>
                  <a:lnTo>
                    <a:pt x="228" y="49"/>
                  </a:lnTo>
                  <a:lnTo>
                    <a:pt x="230" y="54"/>
                  </a:lnTo>
                  <a:lnTo>
                    <a:pt x="230" y="111"/>
                  </a:lnTo>
                  <a:lnTo>
                    <a:pt x="242" y="111"/>
                  </a:lnTo>
                  <a:lnTo>
                    <a:pt x="242" y="50"/>
                  </a:lnTo>
                  <a:close/>
                  <a:moveTo>
                    <a:pt x="329" y="111"/>
                  </a:moveTo>
                  <a:lnTo>
                    <a:pt x="295" y="66"/>
                  </a:lnTo>
                  <a:lnTo>
                    <a:pt x="327" y="32"/>
                  </a:lnTo>
                  <a:lnTo>
                    <a:pt x="312" y="32"/>
                  </a:lnTo>
                  <a:lnTo>
                    <a:pt x="287" y="59"/>
                  </a:lnTo>
                  <a:lnTo>
                    <a:pt x="283" y="64"/>
                  </a:lnTo>
                  <a:lnTo>
                    <a:pt x="280" y="68"/>
                  </a:lnTo>
                  <a:lnTo>
                    <a:pt x="278" y="71"/>
                  </a:lnTo>
                  <a:lnTo>
                    <a:pt x="277" y="71"/>
                  </a:lnTo>
                  <a:lnTo>
                    <a:pt x="278" y="61"/>
                  </a:lnTo>
                  <a:lnTo>
                    <a:pt x="278" y="0"/>
                  </a:lnTo>
                  <a:lnTo>
                    <a:pt x="266" y="0"/>
                  </a:lnTo>
                  <a:lnTo>
                    <a:pt x="266" y="111"/>
                  </a:lnTo>
                  <a:lnTo>
                    <a:pt x="278" y="111"/>
                  </a:lnTo>
                  <a:lnTo>
                    <a:pt x="278" y="81"/>
                  </a:lnTo>
                  <a:lnTo>
                    <a:pt x="287" y="74"/>
                  </a:lnTo>
                  <a:lnTo>
                    <a:pt x="314" y="111"/>
                  </a:lnTo>
                  <a:lnTo>
                    <a:pt x="329" y="111"/>
                  </a:lnTo>
                  <a:close/>
                  <a:moveTo>
                    <a:pt x="408" y="32"/>
                  </a:moveTo>
                  <a:lnTo>
                    <a:pt x="396" y="32"/>
                  </a:lnTo>
                  <a:lnTo>
                    <a:pt x="396" y="84"/>
                  </a:lnTo>
                  <a:lnTo>
                    <a:pt x="394" y="91"/>
                  </a:lnTo>
                  <a:lnTo>
                    <a:pt x="386" y="100"/>
                  </a:lnTo>
                  <a:lnTo>
                    <a:pt x="380" y="102"/>
                  </a:lnTo>
                  <a:lnTo>
                    <a:pt x="366" y="102"/>
                  </a:lnTo>
                  <a:lnTo>
                    <a:pt x="361" y="101"/>
                  </a:lnTo>
                  <a:lnTo>
                    <a:pt x="356" y="94"/>
                  </a:lnTo>
                  <a:lnTo>
                    <a:pt x="354" y="90"/>
                  </a:lnTo>
                  <a:lnTo>
                    <a:pt x="354" y="32"/>
                  </a:lnTo>
                  <a:lnTo>
                    <a:pt x="342" y="32"/>
                  </a:lnTo>
                  <a:lnTo>
                    <a:pt x="342" y="94"/>
                  </a:lnTo>
                  <a:lnTo>
                    <a:pt x="344" y="101"/>
                  </a:lnTo>
                  <a:lnTo>
                    <a:pt x="354" y="110"/>
                  </a:lnTo>
                  <a:lnTo>
                    <a:pt x="361" y="112"/>
                  </a:lnTo>
                  <a:lnTo>
                    <a:pt x="376" y="112"/>
                  </a:lnTo>
                  <a:lnTo>
                    <a:pt x="381" y="111"/>
                  </a:lnTo>
                  <a:lnTo>
                    <a:pt x="390" y="107"/>
                  </a:lnTo>
                  <a:lnTo>
                    <a:pt x="393" y="104"/>
                  </a:lnTo>
                  <a:lnTo>
                    <a:pt x="395" y="100"/>
                  </a:lnTo>
                  <a:lnTo>
                    <a:pt x="396" y="100"/>
                  </a:lnTo>
                  <a:lnTo>
                    <a:pt x="398" y="111"/>
                  </a:lnTo>
                  <a:lnTo>
                    <a:pt x="408" y="111"/>
                  </a:lnTo>
                  <a:lnTo>
                    <a:pt x="408" y="32"/>
                  </a:lnTo>
                  <a:close/>
                  <a:moveTo>
                    <a:pt x="478" y="32"/>
                  </a:moveTo>
                  <a:lnTo>
                    <a:pt x="475" y="31"/>
                  </a:lnTo>
                  <a:lnTo>
                    <a:pt x="472" y="31"/>
                  </a:lnTo>
                  <a:lnTo>
                    <a:pt x="468" y="31"/>
                  </a:lnTo>
                  <a:lnTo>
                    <a:pt x="464" y="31"/>
                  </a:lnTo>
                  <a:lnTo>
                    <a:pt x="459" y="32"/>
                  </a:lnTo>
                  <a:lnTo>
                    <a:pt x="451" y="38"/>
                  </a:lnTo>
                  <a:lnTo>
                    <a:pt x="447" y="42"/>
                  </a:lnTo>
                  <a:lnTo>
                    <a:pt x="444" y="47"/>
                  </a:lnTo>
                  <a:lnTo>
                    <a:pt x="442" y="32"/>
                  </a:lnTo>
                  <a:lnTo>
                    <a:pt x="433" y="32"/>
                  </a:lnTo>
                  <a:lnTo>
                    <a:pt x="433" y="111"/>
                  </a:lnTo>
                  <a:lnTo>
                    <a:pt x="445" y="111"/>
                  </a:lnTo>
                  <a:lnTo>
                    <a:pt x="445" y="61"/>
                  </a:lnTo>
                  <a:lnTo>
                    <a:pt x="447" y="55"/>
                  </a:lnTo>
                  <a:lnTo>
                    <a:pt x="456" y="44"/>
                  </a:lnTo>
                  <a:lnTo>
                    <a:pt x="461" y="42"/>
                  </a:lnTo>
                  <a:lnTo>
                    <a:pt x="470" y="42"/>
                  </a:lnTo>
                  <a:lnTo>
                    <a:pt x="473" y="42"/>
                  </a:lnTo>
                  <a:lnTo>
                    <a:pt x="476" y="43"/>
                  </a:lnTo>
                  <a:lnTo>
                    <a:pt x="478" y="32"/>
                  </a:lnTo>
                  <a:close/>
                  <a:moveTo>
                    <a:pt x="538" y="32"/>
                  </a:moveTo>
                  <a:lnTo>
                    <a:pt x="535" y="31"/>
                  </a:lnTo>
                  <a:lnTo>
                    <a:pt x="532" y="31"/>
                  </a:lnTo>
                  <a:lnTo>
                    <a:pt x="528" y="31"/>
                  </a:lnTo>
                  <a:lnTo>
                    <a:pt x="523" y="31"/>
                  </a:lnTo>
                  <a:lnTo>
                    <a:pt x="519" y="32"/>
                  </a:lnTo>
                  <a:lnTo>
                    <a:pt x="511" y="38"/>
                  </a:lnTo>
                  <a:lnTo>
                    <a:pt x="507" y="42"/>
                  </a:lnTo>
                  <a:lnTo>
                    <a:pt x="504" y="47"/>
                  </a:lnTo>
                  <a:lnTo>
                    <a:pt x="502" y="32"/>
                  </a:lnTo>
                  <a:lnTo>
                    <a:pt x="492" y="32"/>
                  </a:lnTo>
                  <a:lnTo>
                    <a:pt x="492" y="111"/>
                  </a:lnTo>
                  <a:lnTo>
                    <a:pt x="504" y="111"/>
                  </a:lnTo>
                  <a:lnTo>
                    <a:pt x="504" y="61"/>
                  </a:lnTo>
                  <a:lnTo>
                    <a:pt x="507" y="55"/>
                  </a:lnTo>
                  <a:lnTo>
                    <a:pt x="516" y="44"/>
                  </a:lnTo>
                  <a:lnTo>
                    <a:pt x="521" y="42"/>
                  </a:lnTo>
                  <a:lnTo>
                    <a:pt x="530" y="42"/>
                  </a:lnTo>
                  <a:lnTo>
                    <a:pt x="533" y="42"/>
                  </a:lnTo>
                  <a:lnTo>
                    <a:pt x="536" y="43"/>
                  </a:lnTo>
                  <a:lnTo>
                    <a:pt x="538" y="32"/>
                  </a:lnTo>
                  <a:close/>
                  <a:moveTo>
                    <a:pt x="609" y="48"/>
                  </a:moveTo>
                  <a:lnTo>
                    <a:pt x="607" y="41"/>
                  </a:lnTo>
                  <a:lnTo>
                    <a:pt x="606" y="41"/>
                  </a:lnTo>
                  <a:lnTo>
                    <a:pt x="598" y="33"/>
                  </a:lnTo>
                  <a:lnTo>
                    <a:pt x="591" y="31"/>
                  </a:lnTo>
                  <a:lnTo>
                    <a:pt x="577" y="31"/>
                  </a:lnTo>
                  <a:lnTo>
                    <a:pt x="572" y="32"/>
                  </a:lnTo>
                  <a:lnTo>
                    <a:pt x="563" y="34"/>
                  </a:lnTo>
                  <a:lnTo>
                    <a:pt x="559" y="36"/>
                  </a:lnTo>
                  <a:lnTo>
                    <a:pt x="555" y="38"/>
                  </a:lnTo>
                  <a:lnTo>
                    <a:pt x="559" y="47"/>
                  </a:lnTo>
                  <a:lnTo>
                    <a:pt x="567" y="43"/>
                  </a:lnTo>
                  <a:lnTo>
                    <a:pt x="574" y="41"/>
                  </a:lnTo>
                  <a:lnTo>
                    <a:pt x="587" y="41"/>
                  </a:lnTo>
                  <a:lnTo>
                    <a:pt x="591" y="42"/>
                  </a:lnTo>
                  <a:lnTo>
                    <a:pt x="596" y="48"/>
                  </a:lnTo>
                  <a:lnTo>
                    <a:pt x="598" y="53"/>
                  </a:lnTo>
                  <a:lnTo>
                    <a:pt x="598" y="64"/>
                  </a:lnTo>
                  <a:lnTo>
                    <a:pt x="597" y="64"/>
                  </a:lnTo>
                  <a:lnTo>
                    <a:pt x="597" y="72"/>
                  </a:lnTo>
                  <a:lnTo>
                    <a:pt x="597" y="87"/>
                  </a:lnTo>
                  <a:lnTo>
                    <a:pt x="595" y="92"/>
                  </a:lnTo>
                  <a:lnTo>
                    <a:pt x="587" y="100"/>
                  </a:lnTo>
                  <a:lnTo>
                    <a:pt x="581" y="102"/>
                  </a:lnTo>
                  <a:lnTo>
                    <a:pt x="569" y="102"/>
                  </a:lnTo>
                  <a:lnTo>
                    <a:pt x="565" y="101"/>
                  </a:lnTo>
                  <a:lnTo>
                    <a:pt x="560" y="97"/>
                  </a:lnTo>
                  <a:lnTo>
                    <a:pt x="559" y="93"/>
                  </a:lnTo>
                  <a:lnTo>
                    <a:pt x="559" y="84"/>
                  </a:lnTo>
                  <a:lnTo>
                    <a:pt x="561" y="80"/>
                  </a:lnTo>
                  <a:lnTo>
                    <a:pt x="569" y="74"/>
                  </a:lnTo>
                  <a:lnTo>
                    <a:pt x="576" y="73"/>
                  </a:lnTo>
                  <a:lnTo>
                    <a:pt x="597" y="72"/>
                  </a:lnTo>
                  <a:lnTo>
                    <a:pt x="597" y="64"/>
                  </a:lnTo>
                  <a:lnTo>
                    <a:pt x="584" y="64"/>
                  </a:lnTo>
                  <a:lnTo>
                    <a:pt x="568" y="66"/>
                  </a:lnTo>
                  <a:lnTo>
                    <a:pt x="556" y="71"/>
                  </a:lnTo>
                  <a:lnTo>
                    <a:pt x="549" y="79"/>
                  </a:lnTo>
                  <a:lnTo>
                    <a:pt x="546" y="89"/>
                  </a:lnTo>
                  <a:lnTo>
                    <a:pt x="546" y="97"/>
                  </a:lnTo>
                  <a:lnTo>
                    <a:pt x="549" y="102"/>
                  </a:lnTo>
                  <a:lnTo>
                    <a:pt x="557" y="110"/>
                  </a:lnTo>
                  <a:lnTo>
                    <a:pt x="563" y="112"/>
                  </a:lnTo>
                  <a:lnTo>
                    <a:pt x="577" y="112"/>
                  </a:lnTo>
                  <a:lnTo>
                    <a:pt x="582" y="111"/>
                  </a:lnTo>
                  <a:lnTo>
                    <a:pt x="590" y="108"/>
                  </a:lnTo>
                  <a:lnTo>
                    <a:pt x="593" y="104"/>
                  </a:lnTo>
                  <a:lnTo>
                    <a:pt x="595" y="102"/>
                  </a:lnTo>
                  <a:lnTo>
                    <a:pt x="597" y="100"/>
                  </a:lnTo>
                  <a:lnTo>
                    <a:pt x="598" y="100"/>
                  </a:lnTo>
                  <a:lnTo>
                    <a:pt x="600" y="111"/>
                  </a:lnTo>
                  <a:lnTo>
                    <a:pt x="609" y="111"/>
                  </a:lnTo>
                  <a:lnTo>
                    <a:pt x="609" y="100"/>
                  </a:lnTo>
                  <a:lnTo>
                    <a:pt x="609" y="72"/>
                  </a:lnTo>
                  <a:lnTo>
                    <a:pt x="609" y="48"/>
                  </a:lnTo>
                  <a:close/>
                  <a:moveTo>
                    <a:pt x="699" y="50"/>
                  </a:moveTo>
                  <a:lnTo>
                    <a:pt x="697" y="42"/>
                  </a:lnTo>
                  <a:lnTo>
                    <a:pt x="687" y="33"/>
                  </a:lnTo>
                  <a:lnTo>
                    <a:pt x="680" y="31"/>
                  </a:lnTo>
                  <a:lnTo>
                    <a:pt x="665" y="31"/>
                  </a:lnTo>
                  <a:lnTo>
                    <a:pt x="660" y="32"/>
                  </a:lnTo>
                  <a:lnTo>
                    <a:pt x="652" y="36"/>
                  </a:lnTo>
                  <a:lnTo>
                    <a:pt x="648" y="39"/>
                  </a:lnTo>
                  <a:lnTo>
                    <a:pt x="646" y="43"/>
                  </a:lnTo>
                  <a:lnTo>
                    <a:pt x="645" y="43"/>
                  </a:lnTo>
                  <a:lnTo>
                    <a:pt x="643" y="32"/>
                  </a:lnTo>
                  <a:lnTo>
                    <a:pt x="634" y="32"/>
                  </a:lnTo>
                  <a:lnTo>
                    <a:pt x="634" y="111"/>
                  </a:lnTo>
                  <a:lnTo>
                    <a:pt x="645" y="111"/>
                  </a:lnTo>
                  <a:lnTo>
                    <a:pt x="645" y="59"/>
                  </a:lnTo>
                  <a:lnTo>
                    <a:pt x="647" y="52"/>
                  </a:lnTo>
                  <a:lnTo>
                    <a:pt x="655" y="43"/>
                  </a:lnTo>
                  <a:lnTo>
                    <a:pt x="661" y="41"/>
                  </a:lnTo>
                  <a:lnTo>
                    <a:pt x="675" y="41"/>
                  </a:lnTo>
                  <a:lnTo>
                    <a:pt x="680" y="43"/>
                  </a:lnTo>
                  <a:lnTo>
                    <a:pt x="686" y="49"/>
                  </a:lnTo>
                  <a:lnTo>
                    <a:pt x="687" y="54"/>
                  </a:lnTo>
                  <a:lnTo>
                    <a:pt x="687" y="111"/>
                  </a:lnTo>
                  <a:lnTo>
                    <a:pt x="699" y="111"/>
                  </a:lnTo>
                  <a:lnTo>
                    <a:pt x="699" y="50"/>
                  </a:lnTo>
                  <a:close/>
                  <a:moveTo>
                    <a:pt x="774" y="84"/>
                  </a:moveTo>
                  <a:lnTo>
                    <a:pt x="772" y="80"/>
                  </a:lnTo>
                  <a:lnTo>
                    <a:pt x="766" y="73"/>
                  </a:lnTo>
                  <a:lnTo>
                    <a:pt x="759" y="70"/>
                  </a:lnTo>
                  <a:lnTo>
                    <a:pt x="743" y="64"/>
                  </a:lnTo>
                  <a:lnTo>
                    <a:pt x="739" y="62"/>
                  </a:lnTo>
                  <a:lnTo>
                    <a:pt x="734" y="59"/>
                  </a:lnTo>
                  <a:lnTo>
                    <a:pt x="732" y="58"/>
                  </a:lnTo>
                  <a:lnTo>
                    <a:pt x="730" y="55"/>
                  </a:lnTo>
                  <a:lnTo>
                    <a:pt x="730" y="53"/>
                  </a:lnTo>
                  <a:lnTo>
                    <a:pt x="730" y="48"/>
                  </a:lnTo>
                  <a:lnTo>
                    <a:pt x="731" y="45"/>
                  </a:lnTo>
                  <a:lnTo>
                    <a:pt x="737" y="42"/>
                  </a:lnTo>
                  <a:lnTo>
                    <a:pt x="741" y="41"/>
                  </a:lnTo>
                  <a:lnTo>
                    <a:pt x="753" y="41"/>
                  </a:lnTo>
                  <a:lnTo>
                    <a:pt x="760" y="43"/>
                  </a:lnTo>
                  <a:lnTo>
                    <a:pt x="768" y="46"/>
                  </a:lnTo>
                  <a:lnTo>
                    <a:pt x="772" y="36"/>
                  </a:lnTo>
                  <a:lnTo>
                    <a:pt x="764" y="33"/>
                  </a:lnTo>
                  <a:lnTo>
                    <a:pt x="756" y="31"/>
                  </a:lnTo>
                  <a:lnTo>
                    <a:pt x="738" y="31"/>
                  </a:lnTo>
                  <a:lnTo>
                    <a:pt x="731" y="33"/>
                  </a:lnTo>
                  <a:lnTo>
                    <a:pt x="721" y="40"/>
                  </a:lnTo>
                  <a:lnTo>
                    <a:pt x="718" y="45"/>
                  </a:lnTo>
                  <a:lnTo>
                    <a:pt x="718" y="55"/>
                  </a:lnTo>
                  <a:lnTo>
                    <a:pt x="719" y="58"/>
                  </a:lnTo>
                  <a:lnTo>
                    <a:pt x="722" y="63"/>
                  </a:lnTo>
                  <a:lnTo>
                    <a:pt x="724" y="66"/>
                  </a:lnTo>
                  <a:lnTo>
                    <a:pt x="731" y="70"/>
                  </a:lnTo>
                  <a:lnTo>
                    <a:pt x="736" y="72"/>
                  </a:lnTo>
                  <a:lnTo>
                    <a:pt x="751" y="78"/>
                  </a:lnTo>
                  <a:lnTo>
                    <a:pt x="756" y="80"/>
                  </a:lnTo>
                  <a:lnTo>
                    <a:pt x="761" y="85"/>
                  </a:lnTo>
                  <a:lnTo>
                    <a:pt x="762" y="87"/>
                  </a:lnTo>
                  <a:lnTo>
                    <a:pt x="762" y="94"/>
                  </a:lnTo>
                  <a:lnTo>
                    <a:pt x="761" y="97"/>
                  </a:lnTo>
                  <a:lnTo>
                    <a:pt x="754" y="101"/>
                  </a:lnTo>
                  <a:lnTo>
                    <a:pt x="749" y="102"/>
                  </a:lnTo>
                  <a:lnTo>
                    <a:pt x="739" y="102"/>
                  </a:lnTo>
                  <a:lnTo>
                    <a:pt x="735" y="102"/>
                  </a:lnTo>
                  <a:lnTo>
                    <a:pt x="726" y="100"/>
                  </a:lnTo>
                  <a:lnTo>
                    <a:pt x="722" y="98"/>
                  </a:lnTo>
                  <a:lnTo>
                    <a:pt x="719" y="96"/>
                  </a:lnTo>
                  <a:lnTo>
                    <a:pt x="719" y="107"/>
                  </a:lnTo>
                  <a:lnTo>
                    <a:pt x="724" y="110"/>
                  </a:lnTo>
                  <a:lnTo>
                    <a:pt x="732" y="112"/>
                  </a:lnTo>
                  <a:lnTo>
                    <a:pt x="753" y="112"/>
                  </a:lnTo>
                  <a:lnTo>
                    <a:pt x="760" y="110"/>
                  </a:lnTo>
                  <a:lnTo>
                    <a:pt x="771" y="102"/>
                  </a:lnTo>
                  <a:lnTo>
                    <a:pt x="774" y="97"/>
                  </a:lnTo>
                  <a:lnTo>
                    <a:pt x="774" y="89"/>
                  </a:lnTo>
                  <a:lnTo>
                    <a:pt x="774" y="84"/>
                  </a:lnTo>
                  <a:close/>
                  <a:moveTo>
                    <a:pt x="855" y="56"/>
                  </a:moveTo>
                  <a:lnTo>
                    <a:pt x="852" y="47"/>
                  </a:lnTo>
                  <a:lnTo>
                    <a:pt x="847" y="41"/>
                  </a:lnTo>
                  <a:lnTo>
                    <a:pt x="842" y="36"/>
                  </a:lnTo>
                  <a:lnTo>
                    <a:pt x="842" y="57"/>
                  </a:lnTo>
                  <a:lnTo>
                    <a:pt x="842" y="64"/>
                  </a:lnTo>
                  <a:lnTo>
                    <a:pt x="801" y="64"/>
                  </a:lnTo>
                  <a:lnTo>
                    <a:pt x="802" y="57"/>
                  </a:lnTo>
                  <a:lnTo>
                    <a:pt x="804" y="51"/>
                  </a:lnTo>
                  <a:lnTo>
                    <a:pt x="812" y="43"/>
                  </a:lnTo>
                  <a:lnTo>
                    <a:pt x="817" y="41"/>
                  </a:lnTo>
                  <a:lnTo>
                    <a:pt x="829" y="41"/>
                  </a:lnTo>
                  <a:lnTo>
                    <a:pt x="834" y="43"/>
                  </a:lnTo>
                  <a:lnTo>
                    <a:pt x="841" y="51"/>
                  </a:lnTo>
                  <a:lnTo>
                    <a:pt x="842" y="57"/>
                  </a:lnTo>
                  <a:lnTo>
                    <a:pt x="842" y="36"/>
                  </a:lnTo>
                  <a:lnTo>
                    <a:pt x="841" y="34"/>
                  </a:lnTo>
                  <a:lnTo>
                    <a:pt x="833" y="31"/>
                  </a:lnTo>
                  <a:lnTo>
                    <a:pt x="813" y="31"/>
                  </a:lnTo>
                  <a:lnTo>
                    <a:pt x="804" y="35"/>
                  </a:lnTo>
                  <a:lnTo>
                    <a:pt x="792" y="50"/>
                  </a:lnTo>
                  <a:lnTo>
                    <a:pt x="789" y="60"/>
                  </a:lnTo>
                  <a:lnTo>
                    <a:pt x="789" y="85"/>
                  </a:lnTo>
                  <a:lnTo>
                    <a:pt x="792" y="95"/>
                  </a:lnTo>
                  <a:lnTo>
                    <a:pt x="806" y="109"/>
                  </a:lnTo>
                  <a:lnTo>
                    <a:pt x="815" y="112"/>
                  </a:lnTo>
                  <a:lnTo>
                    <a:pt x="832" y="112"/>
                  </a:lnTo>
                  <a:lnTo>
                    <a:pt x="836" y="112"/>
                  </a:lnTo>
                  <a:lnTo>
                    <a:pt x="844" y="110"/>
                  </a:lnTo>
                  <a:lnTo>
                    <a:pt x="847" y="109"/>
                  </a:lnTo>
                  <a:lnTo>
                    <a:pt x="852" y="107"/>
                  </a:lnTo>
                  <a:lnTo>
                    <a:pt x="852" y="102"/>
                  </a:lnTo>
                  <a:lnTo>
                    <a:pt x="852" y="97"/>
                  </a:lnTo>
                  <a:lnTo>
                    <a:pt x="843" y="100"/>
                  </a:lnTo>
                  <a:lnTo>
                    <a:pt x="835" y="102"/>
                  </a:lnTo>
                  <a:lnTo>
                    <a:pt x="819" y="102"/>
                  </a:lnTo>
                  <a:lnTo>
                    <a:pt x="812" y="99"/>
                  </a:lnTo>
                  <a:lnTo>
                    <a:pt x="804" y="90"/>
                  </a:lnTo>
                  <a:lnTo>
                    <a:pt x="801" y="83"/>
                  </a:lnTo>
                  <a:lnTo>
                    <a:pt x="801" y="74"/>
                  </a:lnTo>
                  <a:lnTo>
                    <a:pt x="855" y="74"/>
                  </a:lnTo>
                  <a:lnTo>
                    <a:pt x="855" y="64"/>
                  </a:lnTo>
                  <a:lnTo>
                    <a:pt x="855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pic>
          <p:nvPicPr>
            <p:cNvPr id="1094" name="Picture 70">
              <a:extLst>
                <a:ext uri="{FF2B5EF4-FFF2-40B4-BE49-F238E27FC236}">
                  <a16:creationId xmlns:a16="http://schemas.microsoft.com/office/drawing/2014/main" id="{FBB4A570-4EA3-4572-8ECE-825F24516E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36" y="2829"/>
              <a:ext cx="1529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1" name="Rectangle 71">
              <a:extLst>
                <a:ext uri="{FF2B5EF4-FFF2-40B4-BE49-F238E27FC236}">
                  <a16:creationId xmlns:a16="http://schemas.microsoft.com/office/drawing/2014/main" id="{514831BB-0131-43FA-892F-A5368A5FE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2" y="-1008"/>
              <a:ext cx="10449" cy="4890"/>
            </a:xfrm>
            <a:prstGeom prst="rect">
              <a:avLst/>
            </a:prstGeom>
            <a:noFill/>
            <a:ln w="8941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  <p:graphicFrame>
        <p:nvGraphicFramePr>
          <p:cNvPr id="74" name="Object 73">
            <a:extLst>
              <a:ext uri="{FF2B5EF4-FFF2-40B4-BE49-F238E27FC236}">
                <a16:creationId xmlns:a16="http://schemas.microsoft.com/office/drawing/2014/main" id="{66106A6A-4E3C-4C29-B39B-E8678E5EE9A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535601993"/>
              </p:ext>
            </p:extLst>
          </p:nvPr>
        </p:nvGraphicFramePr>
        <p:xfrm>
          <a:off x="706960" y="2337565"/>
          <a:ext cx="1596012" cy="3433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Clip" r:id="rId21" imgW="1857375" imgH="3995738" progId="">
                  <p:embed/>
                </p:oleObj>
              </mc:Choice>
              <mc:Fallback>
                <p:oleObj name="Clip" r:id="rId21" imgW="1857375" imgH="3995738" progId="">
                  <p:embed/>
                  <p:pic>
                    <p:nvPicPr>
                      <p:cNvPr id="7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960" y="2337565"/>
                        <a:ext cx="1596012" cy="34334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35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3132A-4ECB-4B22-BF14-DA683DAB1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7" y="274639"/>
            <a:ext cx="10368504" cy="1143000"/>
          </a:xfrm>
        </p:spPr>
        <p:txBody>
          <a:bodyPr>
            <a:noAutofit/>
          </a:bodyPr>
          <a:lstStyle/>
          <a:p>
            <a:r>
              <a:rPr lang="nb-NO" sz="3200" dirty="0"/>
              <a:t>Hvilke problemer skal relasjonskontraktene løse?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FAEBE61-D852-4713-BBF2-3C7D45D29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6594" y="1513704"/>
            <a:ext cx="10800990" cy="4983160"/>
          </a:xfrm>
        </p:spPr>
        <p:txBody>
          <a:bodyPr>
            <a:normAutofit fontScale="47500" lnSpcReduction="20000"/>
          </a:bodyPr>
          <a:lstStyle/>
          <a:p>
            <a:r>
              <a:rPr lang="nb-NO" sz="4300" dirty="0"/>
              <a:t>BAE-bransjen opplever et stadige økende konfliktnivå – som mange mener skyldes transaksjonsbaserte kontraktstandarder</a:t>
            </a:r>
          </a:p>
          <a:p>
            <a:pPr lvl="1"/>
            <a:r>
              <a:rPr lang="nb-NO" sz="3700" dirty="0"/>
              <a:t>Bestiller bestemmer og kontrollerer leveranser, endringer håndteres rigid og det er lite rom for tidlig involvering av leverandør.</a:t>
            </a:r>
          </a:p>
          <a:p>
            <a:pPr lvl="1"/>
            <a:r>
              <a:rPr lang="nb-NO" sz="3700" dirty="0"/>
              <a:t>Mer tid går med i konflikter og rettsaker – vinneren er den som har hyret beste advokat og ikke den som er flinkest til å prosjektere eller bygge </a:t>
            </a:r>
          </a:p>
          <a:p>
            <a:endParaRPr lang="nb-NO" sz="4300" dirty="0"/>
          </a:p>
          <a:p>
            <a:r>
              <a:rPr lang="nb-NO" sz="4300" dirty="0"/>
              <a:t>Byggherrene får ikke unyttet markedets kompetanse og velger feil løsning</a:t>
            </a:r>
          </a:p>
          <a:p>
            <a:pPr lvl="1"/>
            <a:r>
              <a:rPr lang="nb-NO" sz="3700" dirty="0"/>
              <a:t>Trasé er uegnet, byggemetoden er lite hensiktsmessig etc.</a:t>
            </a:r>
          </a:p>
          <a:p>
            <a:pPr lvl="1"/>
            <a:r>
              <a:rPr lang="nb-NO" sz="3700" dirty="0"/>
              <a:t>Løsninger blir dyrere enn nødvendig</a:t>
            </a:r>
          </a:p>
          <a:p>
            <a:pPr lvl="1"/>
            <a:r>
              <a:rPr lang="nb-NO" sz="3700" dirty="0"/>
              <a:t>Ikke optimalt forhold mellom kostnad og verdiskaping</a:t>
            </a:r>
          </a:p>
          <a:p>
            <a:endParaRPr lang="nb-NO" sz="4300" dirty="0"/>
          </a:p>
          <a:p>
            <a:r>
              <a:rPr lang="nb-NO" sz="4300" dirty="0"/>
              <a:t>Det er behov for mer verdi og bærekraft </a:t>
            </a:r>
          </a:p>
          <a:p>
            <a:pPr lvl="1"/>
            <a:r>
              <a:rPr lang="nb-NO" sz="3700" dirty="0"/>
              <a:t>Tilgjengelig kompetanse må brukes ikke optimalt</a:t>
            </a:r>
          </a:p>
          <a:p>
            <a:pPr lvl="1"/>
            <a:r>
              <a:rPr lang="nb-NO" sz="3700" dirty="0"/>
              <a:t>Vi kan bygge med miljømessig  og mer bærekraftig</a:t>
            </a:r>
          </a:p>
          <a:p>
            <a:pPr lvl="1"/>
            <a:r>
              <a:rPr lang="nb-NO" sz="3700" dirty="0"/>
              <a:t>Bransjen må bli mer økonomisk bærekraftig (dvs. må tjene penger)</a:t>
            </a:r>
          </a:p>
          <a:p>
            <a:pPr lvl="1"/>
            <a:r>
              <a:rPr lang="nb-NO" sz="3700" dirty="0"/>
              <a:t>Det lønner seg ikke alltid å bidra med verdi til et prosjekt </a:t>
            </a:r>
          </a:p>
          <a:p>
            <a:pPr lvl="1"/>
            <a:endParaRPr lang="nb-NO" dirty="0"/>
          </a:p>
          <a:p>
            <a:pPr lvl="1"/>
            <a:endParaRPr lang="nb-NO" dirty="0"/>
          </a:p>
          <a:p>
            <a:pPr lvl="1"/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14884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DEBF18B-9A23-44A9-9E3F-503EABD23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190" y="273049"/>
            <a:ext cx="4011084" cy="1162051"/>
          </a:xfrm>
        </p:spPr>
        <p:txBody>
          <a:bodyPr anchor="b">
            <a:normAutofit/>
          </a:bodyPr>
          <a:lstStyle/>
          <a:p>
            <a:r>
              <a:rPr lang="en-US" dirty="0"/>
              <a:t>GENERELLE RÅD – KONTRAKTSTRATEGI</a:t>
            </a:r>
            <a:endParaRPr lang="nb-NO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54C6A22A-009D-495E-9BCF-D71C8D12B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66190" y="1435102"/>
            <a:ext cx="4011084" cy="4691063"/>
          </a:xfrm>
        </p:spPr>
        <p:txBody>
          <a:bodyPr>
            <a:normAutofit/>
          </a:bodyPr>
          <a:lstStyle/>
          <a:p>
            <a:r>
              <a:rPr lang="nb-NO" dirty="0"/>
              <a:t>I utgangspunktet er det byggherren (prinsipalen) som velger </a:t>
            </a:r>
            <a:r>
              <a:rPr lang="nb-NO" dirty="0" err="1"/>
              <a:t>kontraktuelle</a:t>
            </a:r>
            <a:r>
              <a:rPr lang="nb-NO" dirty="0"/>
              <a:t> virkemidler og tidspunktet for involvering av rådgivere/entreprenør (agenten) i prosjektet.</a:t>
            </a:r>
          </a:p>
          <a:p>
            <a:r>
              <a:rPr lang="nb-NO" dirty="0"/>
              <a:t> </a:t>
            </a:r>
          </a:p>
          <a:p>
            <a:r>
              <a:rPr lang="nb-NO" dirty="0"/>
              <a:t>Det er både byggherrens, rådgiverens og entreprenørens ansvar å velge organisatoriske og kulturelle virkemidler som kan gi samhandling.</a:t>
            </a:r>
          </a:p>
          <a:p>
            <a:endParaRPr lang="nb-NO" dirty="0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C9DA06D6-7434-444E-B285-18E768DC9B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379003"/>
              </p:ext>
            </p:extLst>
          </p:nvPr>
        </p:nvGraphicFramePr>
        <p:xfrm>
          <a:off x="5597462" y="273049"/>
          <a:ext cx="6353445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30963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569CF-92A9-4688-B7BA-7D5FFD0A7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7" y="274639"/>
            <a:ext cx="9876539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b-NO" sz="3700"/>
              <a:t>4 måter å organisere et «samspill med markedet» (</a:t>
            </a:r>
            <a:r>
              <a:rPr lang="nb-NO" sz="3700" err="1"/>
              <a:t>dvs</a:t>
            </a:r>
            <a:r>
              <a:rPr lang="nb-NO" sz="3700"/>
              <a:t> rådgiver og entreprenør)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7BA8FA-7A5F-4C9B-9CE6-EB30ADE038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3733" y="1702653"/>
            <a:ext cx="6798267" cy="4163939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61608-149D-4D0B-A58E-451711864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945" y="2362134"/>
            <a:ext cx="5181600" cy="4351338"/>
          </a:xfrm>
        </p:spPr>
        <p:txBody>
          <a:bodyPr>
            <a:normAutofit/>
          </a:bodyPr>
          <a:lstStyle/>
          <a:p>
            <a:r>
              <a:rPr lang="nb-NO" sz="2400" dirty="0"/>
              <a:t>Byggherre utvikler konsept – rådgiver leies inn utviklingsfase </a:t>
            </a:r>
          </a:p>
          <a:p>
            <a:pPr lvl="1"/>
            <a:r>
              <a:rPr lang="nb-NO" sz="1867" dirty="0"/>
              <a:t>Entreprenør involveres først i byggefasen</a:t>
            </a:r>
          </a:p>
          <a:p>
            <a:r>
              <a:rPr lang="nb-NO" sz="2400" dirty="0"/>
              <a:t>Samspill til totalentreprise</a:t>
            </a:r>
          </a:p>
          <a:p>
            <a:r>
              <a:rPr lang="nb-NO" sz="2400" dirty="0"/>
              <a:t>Samspill med incitament</a:t>
            </a:r>
          </a:p>
          <a:p>
            <a:r>
              <a:rPr lang="nb-NO" sz="2400" dirty="0"/>
              <a:t>Offentlig privat </a:t>
            </a:r>
            <a:r>
              <a:rPr lang="nb-NO" sz="2400" dirty="0" err="1"/>
              <a:t>sam</a:t>
            </a:r>
            <a:r>
              <a:rPr lang="en-US" sz="2400" dirty="0" err="1"/>
              <a:t>arbeid</a:t>
            </a:r>
            <a:r>
              <a:rPr lang="en-US" sz="2400" dirty="0"/>
              <a:t> </a:t>
            </a:r>
            <a:endParaRPr lang="nb-NO" sz="24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17889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638</Words>
  <Application>Microsoft Office PowerPoint</Application>
  <PresentationFormat>Widescreen</PresentationFormat>
  <Paragraphs>60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Office-tema</vt:lpstr>
      <vt:lpstr>Clip</vt:lpstr>
      <vt:lpstr>Utvikling av de nye kontraktprofilene – hvilke problemer skal de løse og hvordan kan kontraktene videreutvikles?   Delprosjekt om utvidet kontraktstrategi /kontraktstyring</vt:lpstr>
      <vt:lpstr>Hva mener vi at vi ser «på  relasjonskontraktene som støtter oppunder samhandlingstilnærmingene i KSS-prosjektet»? </vt:lpstr>
      <vt:lpstr>Hvilke problemer skal relasjonskontraktene løse?</vt:lpstr>
      <vt:lpstr>GENERELLE RÅD – KONTRAKTSTRATEGI</vt:lpstr>
      <vt:lpstr>4 måter å organisere et «samspill med markedet» (dvs rådgiver og entreprenør)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Mobilitet Elgeseter - forprosjekt</dc:title>
  <dc:creator>olav.bolland@ntnu.no;a.johansen@ntnu.no</dc:creator>
  <cp:lastModifiedBy>Agnar Johansen</cp:lastModifiedBy>
  <cp:revision>20</cp:revision>
  <dcterms:created xsi:type="dcterms:W3CDTF">2021-04-25T20:03:41Z</dcterms:created>
  <dcterms:modified xsi:type="dcterms:W3CDTF">2021-04-27T14:39:50Z</dcterms:modified>
</cp:coreProperties>
</file>