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UI/images/thumb_hvit.png" ContentType="image/.png"/>
  <Override PartName="/customUI/images/thumb_blaa.png" ContentType="image/.png"/>
</Types>
</file>

<file path=_rels/.rels><?xml version="1.0" encoding="UTF-8" standalone="yes"?>
<Relationships xmlns="http://schemas.openxmlformats.org/package/2006/relationships"><Relationship Id="R1a4050f3852b4d72" Type="http://schemas.microsoft.com/office/2007/relationships/ui/extensibility" Target="customUI/customUI14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3" r:id="rId2"/>
    <p:sldId id="674" r:id="rId3"/>
    <p:sldId id="673" r:id="rId4"/>
    <p:sldId id="258" r:id="rId5"/>
    <p:sldId id="666" r:id="rId6"/>
    <p:sldId id="670" r:id="rId7"/>
    <p:sldId id="257" r:id="rId8"/>
    <p:sldId id="669" r:id="rId9"/>
    <p:sldId id="667" r:id="rId10"/>
    <p:sldId id="664" r:id="rId11"/>
    <p:sldId id="259" r:id="rId12"/>
    <p:sldId id="671" r:id="rId13"/>
  </p:sldIdLst>
  <p:sldSz cx="16257588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087672-70A4-4063-89DC-7AEA1AFEAB05}" v="48" dt="2021-04-26T08:17:56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2" autoAdjust="0"/>
    <p:restoredTop sz="76809" autoAdjust="0"/>
  </p:normalViewPr>
  <p:slideViewPr>
    <p:cSldViewPr snapToGrid="0">
      <p:cViewPr varScale="1">
        <p:scale>
          <a:sx n="63" d="100"/>
          <a:sy n="63" d="100"/>
        </p:scale>
        <p:origin x="15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sen, Helle" userId="a67bafe2-6914-4bbe-b3a9-7b383683ddf1" providerId="ADAL" clId="{88087672-70A4-4063-89DC-7AEA1AFEAB05}"/>
    <pc:docChg chg="custSel modSld sldOrd">
      <pc:chgData name="Jensen, Helle" userId="a67bafe2-6914-4bbe-b3a9-7b383683ddf1" providerId="ADAL" clId="{88087672-70A4-4063-89DC-7AEA1AFEAB05}" dt="2021-04-26T08:17:56.313" v="104"/>
      <pc:docMkLst>
        <pc:docMk/>
      </pc:docMkLst>
      <pc:sldChg chg="modSp mod">
        <pc:chgData name="Jensen, Helle" userId="a67bafe2-6914-4bbe-b3a9-7b383683ddf1" providerId="ADAL" clId="{88087672-70A4-4063-89DC-7AEA1AFEAB05}" dt="2021-04-26T08:17:26.425" v="103" actId="20577"/>
        <pc:sldMkLst>
          <pc:docMk/>
          <pc:sldMk cId="4108254012" sldId="666"/>
        </pc:sldMkLst>
        <pc:spChg chg="mod">
          <ac:chgData name="Jensen, Helle" userId="a67bafe2-6914-4bbe-b3a9-7b383683ddf1" providerId="ADAL" clId="{88087672-70A4-4063-89DC-7AEA1AFEAB05}" dt="2021-04-26T08:17:26.425" v="103" actId="20577"/>
          <ac:spMkLst>
            <pc:docMk/>
            <pc:sldMk cId="4108254012" sldId="666"/>
            <ac:spMk id="9" creationId="{A2F6F2BE-D6D6-4FB9-8C4F-46B9AB66C6C7}"/>
          </ac:spMkLst>
        </pc:spChg>
      </pc:sldChg>
      <pc:sldChg chg="modSp mod ord">
        <pc:chgData name="Jensen, Helle" userId="a67bafe2-6914-4bbe-b3a9-7b383683ddf1" providerId="ADAL" clId="{88087672-70A4-4063-89DC-7AEA1AFEAB05}" dt="2021-04-26T08:16:40.966" v="82" actId="6549"/>
        <pc:sldMkLst>
          <pc:docMk/>
          <pc:sldMk cId="1105151443" sldId="673"/>
        </pc:sldMkLst>
        <pc:spChg chg="mod">
          <ac:chgData name="Jensen, Helle" userId="a67bafe2-6914-4bbe-b3a9-7b383683ddf1" providerId="ADAL" clId="{88087672-70A4-4063-89DC-7AEA1AFEAB05}" dt="2021-04-26T08:16:40.966" v="82" actId="6549"/>
          <ac:spMkLst>
            <pc:docMk/>
            <pc:sldMk cId="1105151443" sldId="673"/>
            <ac:spMk id="2" creationId="{5B883D15-97E4-4E62-9544-121AD6F043FF}"/>
          </ac:spMkLst>
        </pc:spChg>
      </pc:sldChg>
      <pc:sldChg chg="addSp modSp mod modAnim modNotesTx">
        <pc:chgData name="Jensen, Helle" userId="a67bafe2-6914-4bbe-b3a9-7b383683ddf1" providerId="ADAL" clId="{88087672-70A4-4063-89DC-7AEA1AFEAB05}" dt="2021-04-26T08:17:56.313" v="104"/>
        <pc:sldMkLst>
          <pc:docMk/>
          <pc:sldMk cId="1451493872" sldId="674"/>
        </pc:sldMkLst>
        <pc:spChg chg="add mod">
          <ac:chgData name="Jensen, Helle" userId="a67bafe2-6914-4bbe-b3a9-7b383683ddf1" providerId="ADAL" clId="{88087672-70A4-4063-89DC-7AEA1AFEAB05}" dt="2021-04-26T08:16:16.496" v="34" actId="20577"/>
          <ac:spMkLst>
            <pc:docMk/>
            <pc:sldMk cId="1451493872" sldId="674"/>
            <ac:spMk id="6" creationId="{885C66D8-9D44-4405-B9D1-E06357AD669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E017A-8240-4BE0-AD78-8DAD1F9D989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F1EE131-A509-40B4-B9F1-881C6F0AEC86}">
      <dgm:prSet phldrT="[Tekst]" custT="1"/>
      <dgm:spPr/>
      <dgm:t>
        <a:bodyPr/>
        <a:lstStyle/>
        <a:p>
          <a:r>
            <a:rPr lang="nb-NO" sz="2800" dirty="0"/>
            <a:t>Prosjekt</a:t>
          </a:r>
        </a:p>
        <a:p>
          <a:r>
            <a:rPr lang="nb-NO" sz="2800" dirty="0"/>
            <a:t>innramming</a:t>
          </a:r>
        </a:p>
      </dgm:t>
    </dgm:pt>
    <dgm:pt modelId="{2E97E417-C503-4775-ABC7-0816592FC942}" type="parTrans" cxnId="{4FE4A841-B559-4DFC-A6D3-53EDE19EE148}">
      <dgm:prSet/>
      <dgm:spPr/>
      <dgm:t>
        <a:bodyPr/>
        <a:lstStyle/>
        <a:p>
          <a:endParaRPr lang="nb-NO"/>
        </a:p>
      </dgm:t>
    </dgm:pt>
    <dgm:pt modelId="{D0E7D7D4-6D01-4FE8-A0AE-380CB83E214C}" type="sibTrans" cxnId="{4FE4A841-B559-4DFC-A6D3-53EDE19EE148}">
      <dgm:prSet/>
      <dgm:spPr/>
      <dgm:t>
        <a:bodyPr/>
        <a:lstStyle/>
        <a:p>
          <a:endParaRPr lang="nb-NO"/>
        </a:p>
      </dgm:t>
    </dgm:pt>
    <dgm:pt modelId="{CFADB374-47D6-4C58-9E8B-31D246BE9446}">
      <dgm:prSet phldrT="[Tekst]" custT="1"/>
      <dgm:spPr/>
      <dgm:t>
        <a:bodyPr/>
        <a:lstStyle/>
        <a:p>
          <a:r>
            <a:rPr lang="nb-NO" sz="2800" dirty="0" err="1"/>
            <a:t>Konsepfase</a:t>
          </a:r>
          <a:endParaRPr lang="nb-NO" sz="2800" dirty="0"/>
        </a:p>
      </dgm:t>
    </dgm:pt>
    <dgm:pt modelId="{35382F3E-B4D8-418E-9176-E4A24DF86E54}" type="parTrans" cxnId="{DA17447E-7DD6-4995-AA3B-F30B268D7AC2}">
      <dgm:prSet/>
      <dgm:spPr/>
      <dgm:t>
        <a:bodyPr/>
        <a:lstStyle/>
        <a:p>
          <a:endParaRPr lang="nb-NO"/>
        </a:p>
      </dgm:t>
    </dgm:pt>
    <dgm:pt modelId="{7EE0E554-93E8-4D1A-B414-E6E1AD484D24}" type="sibTrans" cxnId="{DA17447E-7DD6-4995-AA3B-F30B268D7AC2}">
      <dgm:prSet/>
      <dgm:spPr/>
      <dgm:t>
        <a:bodyPr/>
        <a:lstStyle/>
        <a:p>
          <a:endParaRPr lang="nb-NO"/>
        </a:p>
      </dgm:t>
    </dgm:pt>
    <dgm:pt modelId="{DFA62CD5-D02B-4E95-BD63-040C5B8348D0}">
      <dgm:prSet phldrT="[Tekst]" custT="1"/>
      <dgm:spPr/>
      <dgm:t>
        <a:bodyPr/>
        <a:lstStyle/>
        <a:p>
          <a:r>
            <a:rPr lang="nb-NO" sz="2800" dirty="0"/>
            <a:t>Forprosjekt</a:t>
          </a:r>
        </a:p>
      </dgm:t>
    </dgm:pt>
    <dgm:pt modelId="{53FBA978-43CE-4969-A169-4E41B9F3545A}" type="parTrans" cxnId="{40148FA5-0D72-479C-8739-989A8A4267AA}">
      <dgm:prSet/>
      <dgm:spPr/>
      <dgm:t>
        <a:bodyPr/>
        <a:lstStyle/>
        <a:p>
          <a:endParaRPr lang="nb-NO"/>
        </a:p>
      </dgm:t>
    </dgm:pt>
    <dgm:pt modelId="{A6801571-A022-4B46-9DF4-B67242060860}" type="sibTrans" cxnId="{40148FA5-0D72-479C-8739-989A8A4267AA}">
      <dgm:prSet/>
      <dgm:spPr/>
      <dgm:t>
        <a:bodyPr/>
        <a:lstStyle/>
        <a:p>
          <a:endParaRPr lang="nb-NO"/>
        </a:p>
      </dgm:t>
    </dgm:pt>
    <dgm:pt modelId="{99FF6CFF-C847-4D53-B2D3-DC010DF41B8C}">
      <dgm:prSet custT="1"/>
      <dgm:spPr/>
      <dgm:t>
        <a:bodyPr/>
        <a:lstStyle/>
        <a:p>
          <a:r>
            <a:rPr lang="nb-NO" sz="2800" dirty="0"/>
            <a:t>FUP</a:t>
          </a:r>
        </a:p>
      </dgm:t>
    </dgm:pt>
    <dgm:pt modelId="{8EB63F20-C757-41CA-BE51-8CD23C4E20D0}" type="parTrans" cxnId="{CF1E7667-9F89-4B0E-93A7-F72D766325EB}">
      <dgm:prSet/>
      <dgm:spPr/>
      <dgm:t>
        <a:bodyPr/>
        <a:lstStyle/>
        <a:p>
          <a:endParaRPr lang="nb-NO"/>
        </a:p>
      </dgm:t>
    </dgm:pt>
    <dgm:pt modelId="{D5AF6BA9-8671-4AF9-91A6-4C37AEDD4727}" type="sibTrans" cxnId="{CF1E7667-9F89-4B0E-93A7-F72D766325EB}">
      <dgm:prSet/>
      <dgm:spPr/>
      <dgm:t>
        <a:bodyPr/>
        <a:lstStyle/>
        <a:p>
          <a:endParaRPr lang="nb-NO"/>
        </a:p>
      </dgm:t>
    </dgm:pt>
    <dgm:pt modelId="{9D006AC4-9A95-4846-AD3D-74F59F885BB4}">
      <dgm:prSet custT="1"/>
      <dgm:spPr/>
      <dgm:t>
        <a:bodyPr/>
        <a:lstStyle/>
        <a:p>
          <a:r>
            <a:rPr lang="nb-NO" sz="2800" dirty="0"/>
            <a:t>Bygging</a:t>
          </a:r>
        </a:p>
      </dgm:t>
    </dgm:pt>
    <dgm:pt modelId="{2F81CC32-5542-4E66-8ABA-B291D650029D}" type="parTrans" cxnId="{7FD6C011-D3FA-412B-8CC1-1211520539A5}">
      <dgm:prSet/>
      <dgm:spPr/>
      <dgm:t>
        <a:bodyPr/>
        <a:lstStyle/>
        <a:p>
          <a:endParaRPr lang="nb-NO"/>
        </a:p>
      </dgm:t>
    </dgm:pt>
    <dgm:pt modelId="{D60DC2BF-47F7-49E1-ABE1-885E13D41363}" type="sibTrans" cxnId="{7FD6C011-D3FA-412B-8CC1-1211520539A5}">
      <dgm:prSet/>
      <dgm:spPr/>
      <dgm:t>
        <a:bodyPr/>
        <a:lstStyle/>
        <a:p>
          <a:endParaRPr lang="nb-NO"/>
        </a:p>
      </dgm:t>
    </dgm:pt>
    <dgm:pt modelId="{40ABD49F-3F96-4C31-8327-4C2898F856D8}" type="pres">
      <dgm:prSet presAssocID="{BD0E017A-8240-4BE0-AD78-8DAD1F9D989D}" presName="Name0" presStyleCnt="0">
        <dgm:presLayoutVars>
          <dgm:dir/>
          <dgm:animLvl val="lvl"/>
          <dgm:resizeHandles val="exact"/>
        </dgm:presLayoutVars>
      </dgm:prSet>
      <dgm:spPr/>
    </dgm:pt>
    <dgm:pt modelId="{59DA9F9C-2F04-4606-AA2D-2BF3D26D693E}" type="pres">
      <dgm:prSet presAssocID="{1F1EE131-A509-40B4-B9F1-881C6F0AEC8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154EB1B-A4D6-47BC-B069-A8B9A1DFC9AB}" type="pres">
      <dgm:prSet presAssocID="{D0E7D7D4-6D01-4FE8-A0AE-380CB83E214C}" presName="parTxOnlySpace" presStyleCnt="0"/>
      <dgm:spPr/>
    </dgm:pt>
    <dgm:pt modelId="{834C3126-5D27-4B1C-975A-3365F7DE1ED8}" type="pres">
      <dgm:prSet presAssocID="{CFADB374-47D6-4C58-9E8B-31D246BE9446}" presName="parTxOnly" presStyleLbl="node1" presStyleIdx="1" presStyleCnt="5" custLinFactNeighborX="0" custLinFactNeighborY="0">
        <dgm:presLayoutVars>
          <dgm:chMax val="0"/>
          <dgm:chPref val="0"/>
          <dgm:bulletEnabled val="1"/>
        </dgm:presLayoutVars>
      </dgm:prSet>
      <dgm:spPr/>
    </dgm:pt>
    <dgm:pt modelId="{9C2B9C33-7775-4F42-A004-9909710A6493}" type="pres">
      <dgm:prSet presAssocID="{7EE0E554-93E8-4D1A-B414-E6E1AD484D24}" presName="parTxOnlySpace" presStyleCnt="0"/>
      <dgm:spPr/>
    </dgm:pt>
    <dgm:pt modelId="{ED31F70A-B76E-4862-AFF2-D1E5BE32B684}" type="pres">
      <dgm:prSet presAssocID="{DFA62CD5-D02B-4E95-BD63-040C5B8348D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C43D1022-D9F5-4A10-8317-16D0E74BD98A}" type="pres">
      <dgm:prSet presAssocID="{A6801571-A022-4B46-9DF4-B67242060860}" presName="parTxOnlySpace" presStyleCnt="0"/>
      <dgm:spPr/>
    </dgm:pt>
    <dgm:pt modelId="{3FDA4439-E2B5-4300-B6CB-00D4F47152FA}" type="pres">
      <dgm:prSet presAssocID="{99FF6CFF-C847-4D53-B2D3-DC010DF41B8C}" presName="parTxOnly" presStyleLbl="node1" presStyleIdx="3" presStyleCnt="5" custScaleX="62725">
        <dgm:presLayoutVars>
          <dgm:chMax val="0"/>
          <dgm:chPref val="0"/>
          <dgm:bulletEnabled val="1"/>
        </dgm:presLayoutVars>
      </dgm:prSet>
      <dgm:spPr/>
    </dgm:pt>
    <dgm:pt modelId="{F2A75C18-AAC3-4D25-AD7B-1AC4D6FB3314}" type="pres">
      <dgm:prSet presAssocID="{D5AF6BA9-8671-4AF9-91A6-4C37AEDD4727}" presName="parTxOnlySpace" presStyleCnt="0"/>
      <dgm:spPr/>
    </dgm:pt>
    <dgm:pt modelId="{F812E8EC-12B4-4DC1-A4DD-B615A258AD64}" type="pres">
      <dgm:prSet presAssocID="{9D006AC4-9A95-4846-AD3D-74F59F885BB4}" presName="parTxOnly" presStyleLbl="node1" presStyleIdx="4" presStyleCnt="5" custScaleX="78815">
        <dgm:presLayoutVars>
          <dgm:chMax val="0"/>
          <dgm:chPref val="0"/>
          <dgm:bulletEnabled val="1"/>
        </dgm:presLayoutVars>
      </dgm:prSet>
      <dgm:spPr/>
    </dgm:pt>
  </dgm:ptLst>
  <dgm:cxnLst>
    <dgm:cxn modelId="{3156E10C-14AA-4AC8-B3EA-E4B31C1308CA}" type="presOf" srcId="{CFADB374-47D6-4C58-9E8B-31D246BE9446}" destId="{834C3126-5D27-4B1C-975A-3365F7DE1ED8}" srcOrd="0" destOrd="0" presId="urn:microsoft.com/office/officeart/2005/8/layout/chevron1"/>
    <dgm:cxn modelId="{7FD6C011-D3FA-412B-8CC1-1211520539A5}" srcId="{BD0E017A-8240-4BE0-AD78-8DAD1F9D989D}" destId="{9D006AC4-9A95-4846-AD3D-74F59F885BB4}" srcOrd="4" destOrd="0" parTransId="{2F81CC32-5542-4E66-8ABA-B291D650029D}" sibTransId="{D60DC2BF-47F7-49E1-ABE1-885E13D41363}"/>
    <dgm:cxn modelId="{72BA4B26-82E4-4A46-818B-6F726C94DFB0}" type="presOf" srcId="{1F1EE131-A509-40B4-B9F1-881C6F0AEC86}" destId="{59DA9F9C-2F04-4606-AA2D-2BF3D26D693E}" srcOrd="0" destOrd="0" presId="urn:microsoft.com/office/officeart/2005/8/layout/chevron1"/>
    <dgm:cxn modelId="{4FE4A841-B559-4DFC-A6D3-53EDE19EE148}" srcId="{BD0E017A-8240-4BE0-AD78-8DAD1F9D989D}" destId="{1F1EE131-A509-40B4-B9F1-881C6F0AEC86}" srcOrd="0" destOrd="0" parTransId="{2E97E417-C503-4775-ABC7-0816592FC942}" sibTransId="{D0E7D7D4-6D01-4FE8-A0AE-380CB83E214C}"/>
    <dgm:cxn modelId="{CF1E7667-9F89-4B0E-93A7-F72D766325EB}" srcId="{BD0E017A-8240-4BE0-AD78-8DAD1F9D989D}" destId="{99FF6CFF-C847-4D53-B2D3-DC010DF41B8C}" srcOrd="3" destOrd="0" parTransId="{8EB63F20-C757-41CA-BE51-8CD23C4E20D0}" sibTransId="{D5AF6BA9-8671-4AF9-91A6-4C37AEDD4727}"/>
    <dgm:cxn modelId="{E607D455-58D0-4C5A-82A6-FF8E43EA35E7}" type="presOf" srcId="{9D006AC4-9A95-4846-AD3D-74F59F885BB4}" destId="{F812E8EC-12B4-4DC1-A4DD-B615A258AD64}" srcOrd="0" destOrd="0" presId="urn:microsoft.com/office/officeart/2005/8/layout/chevron1"/>
    <dgm:cxn modelId="{DA17447E-7DD6-4995-AA3B-F30B268D7AC2}" srcId="{BD0E017A-8240-4BE0-AD78-8DAD1F9D989D}" destId="{CFADB374-47D6-4C58-9E8B-31D246BE9446}" srcOrd="1" destOrd="0" parTransId="{35382F3E-B4D8-418E-9176-E4A24DF86E54}" sibTransId="{7EE0E554-93E8-4D1A-B414-E6E1AD484D24}"/>
    <dgm:cxn modelId="{19A31884-E0A6-4B80-81B2-BB63A76BA378}" type="presOf" srcId="{99FF6CFF-C847-4D53-B2D3-DC010DF41B8C}" destId="{3FDA4439-E2B5-4300-B6CB-00D4F47152FA}" srcOrd="0" destOrd="0" presId="urn:microsoft.com/office/officeart/2005/8/layout/chevron1"/>
    <dgm:cxn modelId="{59B1919E-4E5F-4BD1-A880-7631E2E90DBF}" type="presOf" srcId="{BD0E017A-8240-4BE0-AD78-8DAD1F9D989D}" destId="{40ABD49F-3F96-4C31-8327-4C2898F856D8}" srcOrd="0" destOrd="0" presId="urn:microsoft.com/office/officeart/2005/8/layout/chevron1"/>
    <dgm:cxn modelId="{126584A1-263E-4EF0-AB5B-41EEC33E14F2}" type="presOf" srcId="{DFA62CD5-D02B-4E95-BD63-040C5B8348D0}" destId="{ED31F70A-B76E-4862-AFF2-D1E5BE32B684}" srcOrd="0" destOrd="0" presId="urn:microsoft.com/office/officeart/2005/8/layout/chevron1"/>
    <dgm:cxn modelId="{40148FA5-0D72-479C-8739-989A8A4267AA}" srcId="{BD0E017A-8240-4BE0-AD78-8DAD1F9D989D}" destId="{DFA62CD5-D02B-4E95-BD63-040C5B8348D0}" srcOrd="2" destOrd="0" parTransId="{53FBA978-43CE-4969-A169-4E41B9F3545A}" sibTransId="{A6801571-A022-4B46-9DF4-B67242060860}"/>
    <dgm:cxn modelId="{76B136AB-0B1A-4417-9F02-C99493A23D93}" type="presParOf" srcId="{40ABD49F-3F96-4C31-8327-4C2898F856D8}" destId="{59DA9F9C-2F04-4606-AA2D-2BF3D26D693E}" srcOrd="0" destOrd="0" presId="urn:microsoft.com/office/officeart/2005/8/layout/chevron1"/>
    <dgm:cxn modelId="{14C070E5-C622-42FC-8BF9-42A9D8691B5C}" type="presParOf" srcId="{40ABD49F-3F96-4C31-8327-4C2898F856D8}" destId="{0154EB1B-A4D6-47BC-B069-A8B9A1DFC9AB}" srcOrd="1" destOrd="0" presId="urn:microsoft.com/office/officeart/2005/8/layout/chevron1"/>
    <dgm:cxn modelId="{74F34F16-BC71-49B3-A3AC-BE7F98201F5D}" type="presParOf" srcId="{40ABD49F-3F96-4C31-8327-4C2898F856D8}" destId="{834C3126-5D27-4B1C-975A-3365F7DE1ED8}" srcOrd="2" destOrd="0" presId="urn:microsoft.com/office/officeart/2005/8/layout/chevron1"/>
    <dgm:cxn modelId="{EF6DE5DC-CB02-4B62-8865-D46F0FFB1C4B}" type="presParOf" srcId="{40ABD49F-3F96-4C31-8327-4C2898F856D8}" destId="{9C2B9C33-7775-4F42-A004-9909710A6493}" srcOrd="3" destOrd="0" presId="urn:microsoft.com/office/officeart/2005/8/layout/chevron1"/>
    <dgm:cxn modelId="{065596EE-1109-4912-8824-12F1B81E1D6D}" type="presParOf" srcId="{40ABD49F-3F96-4C31-8327-4C2898F856D8}" destId="{ED31F70A-B76E-4862-AFF2-D1E5BE32B684}" srcOrd="4" destOrd="0" presId="urn:microsoft.com/office/officeart/2005/8/layout/chevron1"/>
    <dgm:cxn modelId="{A68FBD00-1173-4D80-BA93-F49BC0D61DAF}" type="presParOf" srcId="{40ABD49F-3F96-4C31-8327-4C2898F856D8}" destId="{C43D1022-D9F5-4A10-8317-16D0E74BD98A}" srcOrd="5" destOrd="0" presId="urn:microsoft.com/office/officeart/2005/8/layout/chevron1"/>
    <dgm:cxn modelId="{C722D781-CC8A-40BC-8771-7EB537171A22}" type="presParOf" srcId="{40ABD49F-3F96-4C31-8327-4C2898F856D8}" destId="{3FDA4439-E2B5-4300-B6CB-00D4F47152FA}" srcOrd="6" destOrd="0" presId="urn:microsoft.com/office/officeart/2005/8/layout/chevron1"/>
    <dgm:cxn modelId="{64E71D18-8C3D-4C2C-B4CB-9BE9F35BD06D}" type="presParOf" srcId="{40ABD49F-3F96-4C31-8327-4C2898F856D8}" destId="{F2A75C18-AAC3-4D25-AD7B-1AC4D6FB3314}" srcOrd="7" destOrd="0" presId="urn:microsoft.com/office/officeart/2005/8/layout/chevron1"/>
    <dgm:cxn modelId="{6116BA3D-4C7A-4232-8EE3-D662427BD56C}" type="presParOf" srcId="{40ABD49F-3F96-4C31-8327-4C2898F856D8}" destId="{F812E8EC-12B4-4DC1-A4DD-B615A258AD6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A9F9C-2F04-4606-AA2D-2BF3D26D693E}">
      <dsp:nvSpPr>
        <dsp:cNvPr id="0" name=""/>
        <dsp:cNvSpPr/>
      </dsp:nvSpPr>
      <dsp:spPr>
        <a:xfrm>
          <a:off x="534" y="161346"/>
          <a:ext cx="3735225" cy="14940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Prosjekt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innramming</a:t>
          </a:r>
        </a:p>
      </dsp:txBody>
      <dsp:txXfrm>
        <a:off x="747579" y="161346"/>
        <a:ext cx="2241135" cy="1494090"/>
      </dsp:txXfrm>
    </dsp:sp>
    <dsp:sp modelId="{834C3126-5D27-4B1C-975A-3365F7DE1ED8}">
      <dsp:nvSpPr>
        <dsp:cNvPr id="0" name=""/>
        <dsp:cNvSpPr/>
      </dsp:nvSpPr>
      <dsp:spPr>
        <a:xfrm>
          <a:off x="3362237" y="161346"/>
          <a:ext cx="3735225" cy="14940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 err="1"/>
            <a:t>Konsepfase</a:t>
          </a:r>
          <a:endParaRPr lang="nb-NO" sz="2800" kern="1200" dirty="0"/>
        </a:p>
      </dsp:txBody>
      <dsp:txXfrm>
        <a:off x="4109282" y="161346"/>
        <a:ext cx="2241135" cy="1494090"/>
      </dsp:txXfrm>
    </dsp:sp>
    <dsp:sp modelId="{ED31F70A-B76E-4862-AFF2-D1E5BE32B684}">
      <dsp:nvSpPr>
        <dsp:cNvPr id="0" name=""/>
        <dsp:cNvSpPr/>
      </dsp:nvSpPr>
      <dsp:spPr>
        <a:xfrm>
          <a:off x="6723941" y="161346"/>
          <a:ext cx="3735225" cy="14940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Forprosjekt</a:t>
          </a:r>
        </a:p>
      </dsp:txBody>
      <dsp:txXfrm>
        <a:off x="7470986" y="161346"/>
        <a:ext cx="2241135" cy="1494090"/>
      </dsp:txXfrm>
    </dsp:sp>
    <dsp:sp modelId="{3FDA4439-E2B5-4300-B6CB-00D4F47152FA}">
      <dsp:nvSpPr>
        <dsp:cNvPr id="0" name=""/>
        <dsp:cNvSpPr/>
      </dsp:nvSpPr>
      <dsp:spPr>
        <a:xfrm>
          <a:off x="10085644" y="161346"/>
          <a:ext cx="2342920" cy="14940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FUP</a:t>
          </a:r>
        </a:p>
      </dsp:txBody>
      <dsp:txXfrm>
        <a:off x="10832689" y="161346"/>
        <a:ext cx="848830" cy="1494090"/>
      </dsp:txXfrm>
    </dsp:sp>
    <dsp:sp modelId="{F812E8EC-12B4-4DC1-A4DD-B615A258AD64}">
      <dsp:nvSpPr>
        <dsp:cNvPr id="0" name=""/>
        <dsp:cNvSpPr/>
      </dsp:nvSpPr>
      <dsp:spPr>
        <a:xfrm>
          <a:off x="12055042" y="161346"/>
          <a:ext cx="2943918" cy="14940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Bygging</a:t>
          </a:r>
        </a:p>
      </dsp:txBody>
      <dsp:txXfrm>
        <a:off x="12802087" y="161346"/>
        <a:ext cx="1449828" cy="1494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E7FD0-71B9-422C-BB13-5E1F1D53D2BF}" type="datetimeFigureOut">
              <a:rPr lang="nb-NO" smtClean="0"/>
              <a:t>26.04.2021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68DE3-B9D5-4E21-8D9B-2D61A64A4D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897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68DE3-B9D5-4E21-8D9B-2D61A64A4D2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024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68DE3-B9D5-4E21-8D9B-2D61A64A4D2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7993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Det er vi som definerer spillereglene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68DE3-B9D5-4E21-8D9B-2D61A64A4D2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092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9F7E1F9D-2F33-4034-ACB1-9DBADA8C4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676" y="0"/>
            <a:ext cx="6915912" cy="9144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E03496E5-6D3F-4B85-83BF-15684FA4CE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2992" cy="15209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316" y="2348371"/>
            <a:ext cx="7993544" cy="2462213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5316" y="4835375"/>
            <a:ext cx="7993544" cy="1231106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2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05DABF47-8A1F-4D42-88BC-1C40C0665E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54350" y="7960011"/>
            <a:ext cx="5864510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" name="Plassholder for dato 15">
            <a:extLst>
              <a:ext uri="{FF2B5EF4-FFF2-40B4-BE49-F238E27FC236}">
                <a16:creationId xmlns:a16="http://schemas.microsoft.com/office/drawing/2014/main" id="{CCAD2CDF-BAC2-1A47-AD8A-B6C57B69FC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316" y="7960011"/>
            <a:ext cx="1800225" cy="384721"/>
          </a:xfrm>
        </p:spPr>
        <p:txBody>
          <a:bodyPr>
            <a:spAutoFit/>
          </a:bodyPr>
          <a:lstStyle>
            <a:lvl1pPr>
              <a:defRPr sz="2500"/>
            </a:lvl1pPr>
          </a:lstStyle>
          <a:p>
            <a:fld id="{F76B87E7-8D52-4D6A-969E-11241396D4E5}" type="datetimeFigureOut">
              <a:rPr lang="nb-NO" smtClean="0"/>
              <a:pPr/>
              <a:t>26.04.2021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582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EB74978F-F772-4E81-B5FC-41AE27F33F2C}"/>
              </a:ext>
            </a:extLst>
          </p:cNvPr>
          <p:cNvCxnSpPr/>
          <p:nvPr userDrawn="1"/>
        </p:nvCxnSpPr>
        <p:spPr>
          <a:xfrm>
            <a:off x="925315" y="8165821"/>
            <a:ext cx="6923284" cy="0"/>
          </a:xfrm>
          <a:prstGeom prst="line">
            <a:avLst/>
          </a:prstGeom>
          <a:ln w="1016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bilde 4">
            <a:extLst>
              <a:ext uri="{FF2B5EF4-FFF2-40B4-BE49-F238E27FC236}">
                <a16:creationId xmlns:a16="http://schemas.microsoft.com/office/drawing/2014/main" id="{83F403B5-0B7B-4390-BBEB-B23146BB90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49444" y="0"/>
            <a:ext cx="7908144" cy="9144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25316" y="5543697"/>
            <a:ext cx="6923284" cy="492443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14" name="Plassholder for tekst 5">
            <a:extLst>
              <a:ext uri="{FF2B5EF4-FFF2-40B4-BE49-F238E27FC236}">
                <a16:creationId xmlns:a16="http://schemas.microsoft.com/office/drawing/2014/main" id="{0784FE59-B8C5-4FE8-950E-EFB32346C2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5315" y="2615575"/>
            <a:ext cx="6923284" cy="2908489"/>
          </a:xfrm>
        </p:spPr>
        <p:txBody>
          <a:bodyPr anchor="b" anchorCtr="0">
            <a:normAutofit/>
          </a:bodyPr>
          <a:lstStyle>
            <a:lvl1pPr marL="0" indent="0">
              <a:buNone/>
              <a:defRPr sz="63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«Sitat»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C0E1315C-90F5-4B0E-99CB-2D1E8D2328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6057900"/>
            <a:ext cx="6923086" cy="338554"/>
          </a:xfrm>
        </p:spPr>
        <p:txBody>
          <a:bodyPr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B24B4580-23DA-4450-8DB9-012D19EEF88C}"/>
              </a:ext>
            </a:extLst>
          </p:cNvPr>
          <p:cNvCxnSpPr/>
          <p:nvPr userDrawn="1"/>
        </p:nvCxnSpPr>
        <p:spPr>
          <a:xfrm>
            <a:off x="925315" y="889311"/>
            <a:ext cx="6923284" cy="0"/>
          </a:xfrm>
          <a:prstGeom prst="line">
            <a:avLst/>
          </a:prstGeom>
          <a:ln w="1016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martypants">
            <a:extLst>
              <a:ext uri="{FF2B5EF4-FFF2-40B4-BE49-F238E27FC236}">
                <a16:creationId xmlns:a16="http://schemas.microsoft.com/office/drawing/2014/main" id="{4164530A-2680-4BBF-98B5-2CE836A59894}"/>
              </a:ext>
            </a:extLst>
          </p:cNvPr>
          <p:cNvSpPr>
            <a:spLocks noGrp="1"/>
          </p:cNvSpPr>
          <p:nvPr>
            <p:ph type="dgm" sz="quarter" idx="18" hasCustomPrompt="1"/>
          </p:nvPr>
        </p:nvSpPr>
        <p:spPr>
          <a:xfrm>
            <a:off x="12712757" y="911354"/>
            <a:ext cx="2657861" cy="51206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pic>
        <p:nvPicPr>
          <p:cNvPr id="20" name="logo_blaa" descr="Et bilde som inneholder objekt&#10;&#10;Beskrivelse som er generert med svært høy visshet" hidden="1">
            <a:extLst>
              <a:ext uri="{FF2B5EF4-FFF2-40B4-BE49-F238E27FC236}">
                <a16:creationId xmlns:a16="http://schemas.microsoft.com/office/drawing/2014/main" id="{7192DA74-B746-438D-8568-7214871359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757" y="911354"/>
            <a:ext cx="2657861" cy="512065"/>
          </a:xfrm>
          <a:prstGeom prst="rect">
            <a:avLst/>
          </a:prstGeom>
        </p:spPr>
      </p:pic>
      <p:pic>
        <p:nvPicPr>
          <p:cNvPr id="21" name="logo_hvit" hidden="1">
            <a:extLst>
              <a:ext uri="{FF2B5EF4-FFF2-40B4-BE49-F238E27FC236}">
                <a16:creationId xmlns:a16="http://schemas.microsoft.com/office/drawing/2014/main" id="{BB29BF25-7077-4E67-ABB8-2C1C882766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757" y="911354"/>
            <a:ext cx="265786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5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261C4C97-389D-4F60-8263-DB91BB57997F}"/>
              </a:ext>
            </a:extLst>
          </p:cNvPr>
          <p:cNvSpPr/>
          <p:nvPr userDrawn="1"/>
        </p:nvSpPr>
        <p:spPr>
          <a:xfrm>
            <a:off x="0" y="0"/>
            <a:ext cx="16257588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EB74978F-F772-4E81-B5FC-41AE27F33F2C}"/>
              </a:ext>
            </a:extLst>
          </p:cNvPr>
          <p:cNvCxnSpPr/>
          <p:nvPr userDrawn="1"/>
        </p:nvCxnSpPr>
        <p:spPr>
          <a:xfrm>
            <a:off x="925315" y="8165821"/>
            <a:ext cx="6923284" cy="0"/>
          </a:xfrm>
          <a:prstGeom prst="line">
            <a:avLst/>
          </a:prstGeom>
          <a:ln w="1016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bilde 4">
            <a:extLst>
              <a:ext uri="{FF2B5EF4-FFF2-40B4-BE49-F238E27FC236}">
                <a16:creationId xmlns:a16="http://schemas.microsoft.com/office/drawing/2014/main" id="{83F403B5-0B7B-4390-BBEB-B23146BB90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49444" y="0"/>
            <a:ext cx="7908144" cy="9144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25316" y="5543697"/>
            <a:ext cx="6923284" cy="492443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14" name="Plassholder for tekst 5">
            <a:extLst>
              <a:ext uri="{FF2B5EF4-FFF2-40B4-BE49-F238E27FC236}">
                <a16:creationId xmlns:a16="http://schemas.microsoft.com/office/drawing/2014/main" id="{0784FE59-B8C5-4FE8-950E-EFB32346C2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5315" y="2615575"/>
            <a:ext cx="6923284" cy="2908489"/>
          </a:xfrm>
        </p:spPr>
        <p:txBody>
          <a:bodyPr anchor="b" anchorCtr="0">
            <a:normAutofit/>
          </a:bodyPr>
          <a:lstStyle>
            <a:lvl1pPr marL="0" indent="0">
              <a:buNone/>
              <a:defRPr sz="63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«Sitat»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C0E1315C-90F5-4B0E-99CB-2D1E8D2328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6057900"/>
            <a:ext cx="6923086" cy="338554"/>
          </a:xfrm>
        </p:spPr>
        <p:txBody>
          <a:bodyPr>
            <a:normAutofit/>
          </a:bodyPr>
          <a:lstStyle>
            <a:lvl1pPr marL="0" indent="0"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B24B4580-23DA-4450-8DB9-012D19EEF88C}"/>
              </a:ext>
            </a:extLst>
          </p:cNvPr>
          <p:cNvCxnSpPr/>
          <p:nvPr userDrawn="1"/>
        </p:nvCxnSpPr>
        <p:spPr>
          <a:xfrm>
            <a:off x="925315" y="889311"/>
            <a:ext cx="6923284" cy="0"/>
          </a:xfrm>
          <a:prstGeom prst="line">
            <a:avLst/>
          </a:prstGeom>
          <a:ln w="1016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martypants">
            <a:extLst>
              <a:ext uri="{FF2B5EF4-FFF2-40B4-BE49-F238E27FC236}">
                <a16:creationId xmlns:a16="http://schemas.microsoft.com/office/drawing/2014/main" id="{7E90120B-9AA7-46C3-93E3-BB1CDB3FC3D3}"/>
              </a:ext>
            </a:extLst>
          </p:cNvPr>
          <p:cNvSpPr>
            <a:spLocks noGrp="1"/>
          </p:cNvSpPr>
          <p:nvPr>
            <p:ph type="dgm" sz="quarter" idx="18" hasCustomPrompt="1"/>
          </p:nvPr>
        </p:nvSpPr>
        <p:spPr>
          <a:xfrm>
            <a:off x="12712757" y="911354"/>
            <a:ext cx="2657861" cy="51206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pic>
        <p:nvPicPr>
          <p:cNvPr id="21" name="logo_blaa" descr="Et bilde som inneholder objekt&#10;&#10;Beskrivelse som er generert med svært høy visshet" hidden="1">
            <a:extLst>
              <a:ext uri="{FF2B5EF4-FFF2-40B4-BE49-F238E27FC236}">
                <a16:creationId xmlns:a16="http://schemas.microsoft.com/office/drawing/2014/main" id="{2B6FCECB-C2E7-46DA-8B3A-58C94B3991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757" y="911354"/>
            <a:ext cx="2657861" cy="512065"/>
          </a:xfrm>
          <a:prstGeom prst="rect">
            <a:avLst/>
          </a:prstGeom>
        </p:spPr>
      </p:pic>
      <p:pic>
        <p:nvPicPr>
          <p:cNvPr id="22" name="logo_hvit" hidden="1">
            <a:extLst>
              <a:ext uri="{FF2B5EF4-FFF2-40B4-BE49-F238E27FC236}">
                <a16:creationId xmlns:a16="http://schemas.microsoft.com/office/drawing/2014/main" id="{9D7EEC7B-8EB9-4CB2-8365-F718BE474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757" y="911354"/>
            <a:ext cx="265786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73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C9B6ADE0-9333-4312-894E-40C2331CDF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257588" cy="9144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6B87E7-8D52-4D6A-969E-11241396D4E5}" type="datetimeFigureOut">
              <a:rPr lang="nb-NO" smtClean="0"/>
              <a:pPr/>
              <a:t>26.04.2021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smartypants">
            <a:extLst>
              <a:ext uri="{FF2B5EF4-FFF2-40B4-BE49-F238E27FC236}">
                <a16:creationId xmlns:a16="http://schemas.microsoft.com/office/drawing/2014/main" id="{619579A8-D970-4D28-9CBE-64FDBBA7F2D9}"/>
              </a:ext>
            </a:extLst>
          </p:cNvPr>
          <p:cNvSpPr>
            <a:spLocks noGrp="1"/>
          </p:cNvSpPr>
          <p:nvPr>
            <p:ph type="dgm" sz="quarter" idx="18" hasCustomPrompt="1"/>
          </p:nvPr>
        </p:nvSpPr>
        <p:spPr>
          <a:xfrm>
            <a:off x="12712757" y="911354"/>
            <a:ext cx="2657861" cy="51206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pic>
        <p:nvPicPr>
          <p:cNvPr id="12" name="logo_blaa" descr="Et bilde som inneholder objekt&#10;&#10;Beskrivelse som er generert med svært høy visshet" hidden="1">
            <a:extLst>
              <a:ext uri="{FF2B5EF4-FFF2-40B4-BE49-F238E27FC236}">
                <a16:creationId xmlns:a16="http://schemas.microsoft.com/office/drawing/2014/main" id="{62649D21-986E-4E4C-A71E-1A63D4048F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757" y="911354"/>
            <a:ext cx="2657861" cy="512065"/>
          </a:xfrm>
          <a:prstGeom prst="rect">
            <a:avLst/>
          </a:prstGeom>
        </p:spPr>
      </p:pic>
      <p:pic>
        <p:nvPicPr>
          <p:cNvPr id="13" name="logo_hvit" hidden="1">
            <a:extLst>
              <a:ext uri="{FF2B5EF4-FFF2-40B4-BE49-F238E27FC236}">
                <a16:creationId xmlns:a16="http://schemas.microsoft.com/office/drawing/2014/main" id="{D60F9A84-D6EF-43D6-9F81-3D6743E295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757" y="911354"/>
            <a:ext cx="265786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90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23CF3A1D-F04F-40B5-A3BA-666232E055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9588" y="0"/>
            <a:ext cx="8128000" cy="9144000"/>
          </a:xfrm>
          <a:solidFill>
            <a:schemeClr val="bg1">
              <a:lumMod val="65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C9B6ADE0-9333-4312-894E-40C2331CDF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128000" cy="9144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6B87E7-8D52-4D6A-969E-11241396D4E5}" type="datetimeFigureOut">
              <a:rPr lang="nb-NO" smtClean="0"/>
              <a:pPr/>
              <a:t>26.04.2021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4" name="smartypants">
            <a:extLst>
              <a:ext uri="{FF2B5EF4-FFF2-40B4-BE49-F238E27FC236}">
                <a16:creationId xmlns:a16="http://schemas.microsoft.com/office/drawing/2014/main" id="{E2A63697-D689-4F5D-948E-C81DA86D462A}"/>
              </a:ext>
            </a:extLst>
          </p:cNvPr>
          <p:cNvSpPr>
            <a:spLocks noGrp="1"/>
          </p:cNvSpPr>
          <p:nvPr>
            <p:ph type="dgm" sz="quarter" idx="18" hasCustomPrompt="1"/>
          </p:nvPr>
        </p:nvSpPr>
        <p:spPr>
          <a:xfrm>
            <a:off x="12712757" y="911354"/>
            <a:ext cx="2657861" cy="51206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pic>
        <p:nvPicPr>
          <p:cNvPr id="15" name="logo_blaa" descr="Et bilde som inneholder objekt&#10;&#10;Beskrivelse som er generert med svært høy visshet" hidden="1">
            <a:extLst>
              <a:ext uri="{FF2B5EF4-FFF2-40B4-BE49-F238E27FC236}">
                <a16:creationId xmlns:a16="http://schemas.microsoft.com/office/drawing/2014/main" id="{DF22EEAE-C70B-4FFC-ACAE-D5B2202887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757" y="911354"/>
            <a:ext cx="2657861" cy="512065"/>
          </a:xfrm>
          <a:prstGeom prst="rect">
            <a:avLst/>
          </a:prstGeom>
        </p:spPr>
      </p:pic>
      <p:pic>
        <p:nvPicPr>
          <p:cNvPr id="16" name="logo_hvit" hidden="1">
            <a:extLst>
              <a:ext uri="{FF2B5EF4-FFF2-40B4-BE49-F238E27FC236}">
                <a16:creationId xmlns:a16="http://schemas.microsoft.com/office/drawing/2014/main" id="{211928F4-D1EC-4BFF-82E4-D3EDE5DB6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757" y="911354"/>
            <a:ext cx="265786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23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23CF3A1D-F04F-40B5-A3BA-666232E055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9588" y="0"/>
            <a:ext cx="8128000" cy="4572000"/>
          </a:xfrm>
          <a:solidFill>
            <a:schemeClr val="bg1">
              <a:lumMod val="65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AFF5527C-CF13-4B9D-BE95-D3D291781C6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9588" y="4572000"/>
            <a:ext cx="8128000" cy="4572000"/>
          </a:xfrm>
          <a:solidFill>
            <a:schemeClr val="bg1">
              <a:lumMod val="75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C9B6ADE0-9333-4312-894E-40C2331CDF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128000" cy="9144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6B87E7-8D52-4D6A-969E-11241396D4E5}" type="datetimeFigureOut">
              <a:rPr lang="nb-NO" smtClean="0"/>
              <a:pPr/>
              <a:t>26.04.2021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martypants">
            <a:extLst>
              <a:ext uri="{FF2B5EF4-FFF2-40B4-BE49-F238E27FC236}">
                <a16:creationId xmlns:a16="http://schemas.microsoft.com/office/drawing/2014/main" id="{F2DD3C2D-3F51-4258-B202-6E8020DFDE4E}"/>
              </a:ext>
            </a:extLst>
          </p:cNvPr>
          <p:cNvSpPr>
            <a:spLocks noGrp="1"/>
          </p:cNvSpPr>
          <p:nvPr>
            <p:ph type="dgm" sz="quarter" idx="18" hasCustomPrompt="1"/>
          </p:nvPr>
        </p:nvSpPr>
        <p:spPr>
          <a:xfrm>
            <a:off x="12712757" y="911354"/>
            <a:ext cx="2657861" cy="51206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pic>
        <p:nvPicPr>
          <p:cNvPr id="16" name="logo_blaa" descr="Et bilde som inneholder objekt&#10;&#10;Beskrivelse som er generert med svært høy visshet" hidden="1">
            <a:extLst>
              <a:ext uri="{FF2B5EF4-FFF2-40B4-BE49-F238E27FC236}">
                <a16:creationId xmlns:a16="http://schemas.microsoft.com/office/drawing/2014/main" id="{16CF1937-B005-4C3C-AA4A-4EB2C8036D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757" y="911354"/>
            <a:ext cx="2657861" cy="512065"/>
          </a:xfrm>
          <a:prstGeom prst="rect">
            <a:avLst/>
          </a:prstGeom>
        </p:spPr>
      </p:pic>
      <p:pic>
        <p:nvPicPr>
          <p:cNvPr id="17" name="logo_hvit" hidden="1">
            <a:extLst>
              <a:ext uri="{FF2B5EF4-FFF2-40B4-BE49-F238E27FC236}">
                <a16:creationId xmlns:a16="http://schemas.microsoft.com/office/drawing/2014/main" id="{08D41FD2-535F-4C8C-8460-31DB63439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757" y="911354"/>
            <a:ext cx="265786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03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id="{0EC9AE72-C0AA-4CFE-A531-203E359F34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4572000"/>
            <a:ext cx="8128000" cy="4572000"/>
          </a:xfrm>
          <a:solidFill>
            <a:schemeClr val="bg1">
              <a:lumMod val="85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23CF3A1D-F04F-40B5-A3BA-666232E055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9588" y="0"/>
            <a:ext cx="8128000" cy="4572000"/>
          </a:xfrm>
          <a:solidFill>
            <a:schemeClr val="bg1">
              <a:lumMod val="65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AFF5527C-CF13-4B9D-BE95-D3D291781C6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9588" y="4572000"/>
            <a:ext cx="8128000" cy="4572000"/>
          </a:xfrm>
          <a:solidFill>
            <a:schemeClr val="bg1">
              <a:lumMod val="75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C9B6ADE0-9333-4312-894E-40C2331CDF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128000" cy="4572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6B87E7-8D52-4D6A-969E-11241396D4E5}" type="datetimeFigureOut">
              <a:rPr lang="nb-NO" smtClean="0"/>
              <a:pPr/>
              <a:t>26.04.2021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6" name="smartypants">
            <a:extLst>
              <a:ext uri="{FF2B5EF4-FFF2-40B4-BE49-F238E27FC236}">
                <a16:creationId xmlns:a16="http://schemas.microsoft.com/office/drawing/2014/main" id="{C5946D9C-6F4C-4715-A8F7-58832DD3555B}"/>
              </a:ext>
            </a:extLst>
          </p:cNvPr>
          <p:cNvSpPr>
            <a:spLocks noGrp="1"/>
          </p:cNvSpPr>
          <p:nvPr>
            <p:ph type="dgm" sz="quarter" idx="18" hasCustomPrompt="1"/>
          </p:nvPr>
        </p:nvSpPr>
        <p:spPr>
          <a:xfrm>
            <a:off x="12712757" y="911354"/>
            <a:ext cx="2657861" cy="51206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pic>
        <p:nvPicPr>
          <p:cNvPr id="17" name="logo_blaa" descr="Et bilde som inneholder objekt&#10;&#10;Beskrivelse som er generert med svært høy visshet" hidden="1">
            <a:extLst>
              <a:ext uri="{FF2B5EF4-FFF2-40B4-BE49-F238E27FC236}">
                <a16:creationId xmlns:a16="http://schemas.microsoft.com/office/drawing/2014/main" id="{DB2018FC-5011-427A-A2AA-EA58E22606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757" y="911354"/>
            <a:ext cx="2657861" cy="512065"/>
          </a:xfrm>
          <a:prstGeom prst="rect">
            <a:avLst/>
          </a:prstGeom>
        </p:spPr>
      </p:pic>
      <p:pic>
        <p:nvPicPr>
          <p:cNvPr id="18" name="logo_hvit" hidden="1">
            <a:extLst>
              <a:ext uri="{FF2B5EF4-FFF2-40B4-BE49-F238E27FC236}">
                <a16:creationId xmlns:a16="http://schemas.microsoft.com/office/drawing/2014/main" id="{C6456ADD-9C85-4D72-869F-30E1D907F2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757" y="911354"/>
            <a:ext cx="265786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6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87E7-8D52-4D6A-969E-11241396D4E5}" type="datetimeFigureOut">
              <a:rPr lang="nb-NO" smtClean="0"/>
              <a:t>26.04.2021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573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87E7-8D52-4D6A-969E-11241396D4E5}" type="datetimeFigureOut">
              <a:rPr lang="nb-NO" smtClean="0"/>
              <a:t>26.04.2021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5429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C00010B-14F8-409F-A5A1-33663438C11E}"/>
              </a:ext>
            </a:extLst>
          </p:cNvPr>
          <p:cNvSpPr/>
          <p:nvPr userDrawn="1"/>
        </p:nvSpPr>
        <p:spPr>
          <a:xfrm>
            <a:off x="0" y="0"/>
            <a:ext cx="8128000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7911253-DE82-4B46-AFD5-F1C665045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52"/>
          <a:stretch/>
        </p:blipFill>
        <p:spPr>
          <a:xfrm>
            <a:off x="1399736" y="0"/>
            <a:ext cx="5328527" cy="9144000"/>
          </a:xfrm>
          <a:prstGeom prst="rect">
            <a:avLst/>
          </a:prstGeom>
        </p:spPr>
      </p:pic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A556CEF0-3641-4FE8-B014-3E2B5C1788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91538" y="3509757"/>
            <a:ext cx="6840734" cy="29084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63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5803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16054C99-FB7B-453E-AA50-E6C5B5FDEE82}"/>
              </a:ext>
            </a:extLst>
          </p:cNvPr>
          <p:cNvSpPr/>
          <p:nvPr userDrawn="1"/>
        </p:nvSpPr>
        <p:spPr>
          <a:xfrm>
            <a:off x="8129588" y="0"/>
            <a:ext cx="8128000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EB45D1B-6B1D-4E22-93DC-AE833448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757" y="0"/>
            <a:ext cx="3544831" cy="1423419"/>
          </a:xfrm>
          <a:prstGeom prst="rect">
            <a:avLst/>
          </a:prstGeom>
        </p:spPr>
      </p:pic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id="{E5258081-828A-484D-82FA-B21515E95E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8128000" cy="9144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A556CEF0-3641-4FE8-B014-3E2B5C1788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91538" y="3509757"/>
            <a:ext cx="6840734" cy="29084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63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79397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C70D761-FEE7-44B8-BCB1-7E38A3249F5A}"/>
              </a:ext>
            </a:extLst>
          </p:cNvPr>
          <p:cNvSpPr/>
          <p:nvPr userDrawn="1"/>
        </p:nvSpPr>
        <p:spPr>
          <a:xfrm>
            <a:off x="0" y="0"/>
            <a:ext cx="16257588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F7E1F9D-2F33-4034-ACB1-9DBADA8C4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676" y="0"/>
            <a:ext cx="6915912" cy="9144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E03496E5-6D3F-4B85-83BF-15684FA4CE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2992" cy="15209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316" y="2348371"/>
            <a:ext cx="7993544" cy="2462213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5316" y="4835375"/>
            <a:ext cx="7993544" cy="1231106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05DABF47-8A1F-4D42-88BC-1C40C0665E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54350" y="7960011"/>
            <a:ext cx="5864510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4B290A4-D5FF-41C1-AA52-89BB098395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2992" cy="1520955"/>
          </a:xfrm>
          <a:prstGeom prst="rect">
            <a:avLst/>
          </a:prstGeom>
        </p:spPr>
      </p:pic>
      <p:sp>
        <p:nvSpPr>
          <p:cNvPr id="11" name="Plassholder for dato 15">
            <a:extLst>
              <a:ext uri="{FF2B5EF4-FFF2-40B4-BE49-F238E27FC236}">
                <a16:creationId xmlns:a16="http://schemas.microsoft.com/office/drawing/2014/main" id="{29750C70-A20C-D64F-A5B1-B658D1A75E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316" y="7960011"/>
            <a:ext cx="1800225" cy="384721"/>
          </a:xfrm>
        </p:spPr>
        <p:txBody>
          <a:bodyPr>
            <a:sp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fld id="{F76B87E7-8D52-4D6A-969E-11241396D4E5}" type="datetimeFigureOut">
              <a:rPr lang="nb-NO" smtClean="0"/>
              <a:pPr/>
              <a:t>26.04.2021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6186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bil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4">
            <a:extLst>
              <a:ext uri="{FF2B5EF4-FFF2-40B4-BE49-F238E27FC236}">
                <a16:creationId xmlns:a16="http://schemas.microsoft.com/office/drawing/2014/main" id="{83F403B5-0B7B-4390-BBEB-B23146BB90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49444" y="0"/>
            <a:ext cx="7908144" cy="9144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03496E5-6D3F-4B85-83BF-15684FA4CE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2992" cy="15209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316" y="2348371"/>
            <a:ext cx="6923284" cy="2462213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5316" y="4835375"/>
            <a:ext cx="6923284" cy="1231106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2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05DABF47-8A1F-4D42-88BC-1C40C0665E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54350" y="7960011"/>
            <a:ext cx="4794250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" name="Plassholder for dato 15">
            <a:extLst>
              <a:ext uri="{FF2B5EF4-FFF2-40B4-BE49-F238E27FC236}">
                <a16:creationId xmlns:a16="http://schemas.microsoft.com/office/drawing/2014/main" id="{7E0FB0D7-A10A-604D-B551-8C8E8CB7E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316" y="7960011"/>
            <a:ext cx="1800225" cy="384721"/>
          </a:xfrm>
        </p:spPr>
        <p:txBody>
          <a:bodyPr>
            <a:spAutoFit/>
          </a:bodyPr>
          <a:lstStyle>
            <a:lvl1pPr>
              <a:defRPr sz="2500"/>
            </a:lvl1pPr>
          </a:lstStyle>
          <a:p>
            <a:fld id="{F76B87E7-8D52-4D6A-969E-11241396D4E5}" type="datetimeFigureOut">
              <a:rPr lang="nb-NO" smtClean="0"/>
              <a:pPr/>
              <a:t>26.04.2021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856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0A9B9519-F2E2-40A4-B926-2C0E6B502168}"/>
              </a:ext>
            </a:extLst>
          </p:cNvPr>
          <p:cNvSpPr/>
          <p:nvPr userDrawn="1"/>
        </p:nvSpPr>
        <p:spPr>
          <a:xfrm>
            <a:off x="0" y="0"/>
            <a:ext cx="16257588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lassholder for bilde 4">
            <a:extLst>
              <a:ext uri="{FF2B5EF4-FFF2-40B4-BE49-F238E27FC236}">
                <a16:creationId xmlns:a16="http://schemas.microsoft.com/office/drawing/2014/main" id="{83F403B5-0B7B-4390-BBEB-B23146BB90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49444" y="0"/>
            <a:ext cx="7908144" cy="9144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316" y="2348371"/>
            <a:ext cx="6923284" cy="2462213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5316" y="4835375"/>
            <a:ext cx="6923284" cy="1231106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6" name="Plassholder for dato 15">
            <a:extLst>
              <a:ext uri="{FF2B5EF4-FFF2-40B4-BE49-F238E27FC236}">
                <a16:creationId xmlns:a16="http://schemas.microsoft.com/office/drawing/2014/main" id="{7DC6FCC0-C8A9-4984-9C2B-5BE83111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316" y="7960011"/>
            <a:ext cx="1800225" cy="384721"/>
          </a:xfrm>
        </p:spPr>
        <p:txBody>
          <a:bodyPr>
            <a:sp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fld id="{F76B87E7-8D52-4D6A-969E-11241396D4E5}" type="datetimeFigureOut">
              <a:rPr lang="nb-NO" smtClean="0"/>
              <a:pPr/>
              <a:t>26.04.2021</a:t>
            </a:fld>
            <a:endParaRPr lang="nb-NO" dirty="0"/>
          </a:p>
        </p:txBody>
      </p:sp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8006BBEF-4E6C-4246-BB45-96F4FD1F19D9}"/>
              </a:ext>
            </a:extLst>
          </p:cNvPr>
          <p:cNvCxnSpPr/>
          <p:nvPr userDrawn="1"/>
        </p:nvCxnSpPr>
        <p:spPr>
          <a:xfrm>
            <a:off x="2725541" y="8024946"/>
            <a:ext cx="0" cy="2880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05DABF47-8A1F-4D42-88BC-1C40C0665E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54350" y="7960011"/>
            <a:ext cx="4794250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85C19E87-ADC3-4789-B162-3D288B266C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2992" cy="152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0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si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5316" y="2728555"/>
            <a:ext cx="14406956" cy="2462213"/>
          </a:xfrm>
        </p:spPr>
        <p:txBody>
          <a:bodyPr anchor="ctr" anchorCtr="0">
            <a:normAutofit/>
          </a:bodyPr>
          <a:lstStyle>
            <a:lvl1pPr>
              <a:defRPr sz="8000"/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87E7-8D52-4D6A-969E-11241396D4E5}" type="datetimeFigureOut">
              <a:rPr lang="nb-NO" smtClean="0"/>
              <a:t>26.04.2021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340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apittel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27E133D-C67E-4807-B7C2-CC864CFD9859}"/>
              </a:ext>
            </a:extLst>
          </p:cNvPr>
          <p:cNvSpPr/>
          <p:nvPr userDrawn="1"/>
        </p:nvSpPr>
        <p:spPr>
          <a:xfrm>
            <a:off x="0" y="0"/>
            <a:ext cx="16257588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143C312-13EF-49DA-9B0D-E09937D22D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757" y="0"/>
            <a:ext cx="3544831" cy="1423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5316" y="2728555"/>
            <a:ext cx="14406956" cy="2462213"/>
          </a:xfrm>
        </p:spPr>
        <p:txBody>
          <a:bodyPr anchor="ctr" anchorCtr="0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6B87E7-8D52-4D6A-969E-11241396D4E5}" type="datetimeFigureOut">
              <a:rPr lang="nb-NO" smtClean="0"/>
              <a:pPr/>
              <a:t>26.04.2021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169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87E7-8D52-4D6A-969E-11241396D4E5}" type="datetimeFigureOut">
              <a:rPr lang="nb-NO" smtClean="0"/>
              <a:t>26.04.2021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398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nktliste og bilde/diagram/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FC71BE2-A2A7-4B8E-BA2E-0A3DD1B647B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325530" y="0"/>
            <a:ext cx="7908144" cy="9144000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87E7-8D52-4D6A-969E-11241396D4E5}" type="datetimeFigureOut">
              <a:rPr lang="nb-NO" smtClean="0"/>
              <a:t>26.04.2021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75B3E1-2D82-4801-9BF8-21D2009FC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316" y="2292626"/>
            <a:ext cx="7043027" cy="605127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5" name="Tittel 14">
            <a:extLst>
              <a:ext uri="{FF2B5EF4-FFF2-40B4-BE49-F238E27FC236}">
                <a16:creationId xmlns:a16="http://schemas.microsoft.com/office/drawing/2014/main" id="{864282C3-9CBA-49C2-9371-19FF0D58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smartypants">
            <a:extLst>
              <a:ext uri="{FF2B5EF4-FFF2-40B4-BE49-F238E27FC236}">
                <a16:creationId xmlns:a16="http://schemas.microsoft.com/office/drawing/2014/main" id="{928F6660-F097-4E2D-BE05-A816B63CA543}"/>
              </a:ext>
            </a:extLst>
          </p:cNvPr>
          <p:cNvSpPr>
            <a:spLocks noGrp="1"/>
          </p:cNvSpPr>
          <p:nvPr>
            <p:ph type="dgm" sz="quarter" idx="18" hasCustomPrompt="1"/>
          </p:nvPr>
        </p:nvSpPr>
        <p:spPr>
          <a:xfrm>
            <a:off x="12712757" y="911354"/>
            <a:ext cx="2657861" cy="51206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pic>
        <p:nvPicPr>
          <p:cNvPr id="13" name="logo_blaa" descr="Et bilde som inneholder objekt&#10;&#10;Beskrivelse som er generert med svært høy visshet" hidden="1">
            <a:extLst>
              <a:ext uri="{FF2B5EF4-FFF2-40B4-BE49-F238E27FC236}">
                <a16:creationId xmlns:a16="http://schemas.microsoft.com/office/drawing/2014/main" id="{66095411-986A-41EB-9D42-36E2AA1B98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757" y="911354"/>
            <a:ext cx="2657861" cy="512065"/>
          </a:xfrm>
          <a:prstGeom prst="rect">
            <a:avLst/>
          </a:prstGeom>
        </p:spPr>
      </p:pic>
      <p:pic>
        <p:nvPicPr>
          <p:cNvPr id="17" name="logo_hvit" hidden="1">
            <a:extLst>
              <a:ext uri="{FF2B5EF4-FFF2-40B4-BE49-F238E27FC236}">
                <a16:creationId xmlns:a16="http://schemas.microsoft.com/office/drawing/2014/main" id="{AE3B2517-90DB-40D7-91E6-0B0718B70A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757" y="911354"/>
            <a:ext cx="265786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9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FBCD66F3-FF86-4DB3-9761-0233FA742C97}"/>
              </a:ext>
            </a:extLst>
          </p:cNvPr>
          <p:cNvSpPr/>
          <p:nvPr userDrawn="1"/>
        </p:nvSpPr>
        <p:spPr>
          <a:xfrm>
            <a:off x="8349444" y="0"/>
            <a:ext cx="7908144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E2870D57-1FAA-4024-B865-7B420F13F1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757" y="0"/>
            <a:ext cx="3544831" cy="142341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1AAE73-0EFE-4C31-AEC2-82629352B43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25316" y="2933700"/>
            <a:ext cx="7043027" cy="5410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316" y="2353586"/>
            <a:ext cx="7043027" cy="307777"/>
          </a:xfrm>
        </p:spPr>
        <p:txBody>
          <a:bodyPr anchor="t" anchorCtr="0">
            <a:spAutoFit/>
          </a:bodyPr>
          <a:lstStyle>
            <a:lvl1pPr marL="0" indent="0"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93113" y="2353586"/>
            <a:ext cx="6439159" cy="307777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87E7-8D52-4D6A-969E-11241396D4E5}" type="datetimeFigureOut">
              <a:rPr lang="nb-NO" smtClean="0"/>
              <a:t>26.04.2021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8C3F046-FFF6-4904-BDE9-00DAA6AB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E5F6B61-E06C-9944-ABD6-3DE66433A16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893112" y="2933700"/>
            <a:ext cx="6439159" cy="5410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301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99FD3DC1-5820-4C77-8FB4-A0C1233505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1" t="56007" r="3729" b="-20333"/>
          <a:stretch/>
        </p:blipFill>
        <p:spPr>
          <a:xfrm>
            <a:off x="13202110" y="8343901"/>
            <a:ext cx="3055478" cy="8000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5316" y="601091"/>
            <a:ext cx="14406956" cy="9694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316" y="2292626"/>
            <a:ext cx="14406956" cy="60512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316" y="8549273"/>
            <a:ext cx="1800225" cy="246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dk2"/>
                </a:solidFill>
              </a:defRPr>
            </a:lvl1pPr>
          </a:lstStyle>
          <a:p>
            <a:fld id="{F76B87E7-8D52-4D6A-969E-11241396D4E5}" type="datetimeFigureOut">
              <a:rPr lang="nb-NO" smtClean="0"/>
              <a:pPr/>
              <a:t>26.04.2021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28344" y="8549273"/>
            <a:ext cx="7200900" cy="246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dk2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763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4" r:id="rId3"/>
    <p:sldLayoutId id="2147483675" r:id="rId4"/>
    <p:sldLayoutId id="2147483683" r:id="rId5"/>
    <p:sldLayoutId id="2147483684" r:id="rId6"/>
    <p:sldLayoutId id="2147483662" r:id="rId7"/>
    <p:sldLayoutId id="2147483679" r:id="rId8"/>
    <p:sldLayoutId id="2147483665" r:id="rId9"/>
    <p:sldLayoutId id="2147483676" r:id="rId10"/>
    <p:sldLayoutId id="2147483677" r:id="rId11"/>
    <p:sldLayoutId id="2147483678" r:id="rId12"/>
    <p:sldLayoutId id="2147483681" r:id="rId13"/>
    <p:sldLayoutId id="2147483680" r:id="rId14"/>
    <p:sldLayoutId id="2147483682" r:id="rId15"/>
    <p:sldLayoutId id="2147483666" r:id="rId16"/>
    <p:sldLayoutId id="2147483667" r:id="rId17"/>
    <p:sldLayoutId id="2147483685" r:id="rId18"/>
    <p:sldLayoutId id="2147483686" r:id="rId19"/>
  </p:sldLayoutIdLst>
  <p:txStyles>
    <p:titleStyle>
      <a:lvl1pPr algn="l" defTabSz="1219170" rtl="0" eaLnBrk="1" latinLnBrk="0" hangingPunct="1">
        <a:lnSpc>
          <a:spcPct val="100000"/>
        </a:lnSpc>
        <a:spcBef>
          <a:spcPts val="0"/>
        </a:spcBef>
        <a:buNone/>
        <a:defRPr sz="63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121917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121917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121917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121917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121917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E37348-5D6B-412E-B1A8-0B7F36933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683" y="1793630"/>
            <a:ext cx="9979810" cy="3364383"/>
          </a:xfrm>
        </p:spPr>
        <p:txBody>
          <a:bodyPr>
            <a:normAutofit fontScale="90000"/>
          </a:bodyPr>
          <a:lstStyle/>
          <a:p>
            <a:r>
              <a:rPr lang="nb-NO" dirty="0"/>
              <a:t>Byggherren er premissgiver </a:t>
            </a:r>
            <a:br>
              <a:rPr lang="nb-NO" dirty="0"/>
            </a:br>
            <a:r>
              <a:rPr lang="nb-NO" sz="6000" dirty="0"/>
              <a:t>for etablering av samtalerom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C963EBF-DFCC-4394-A22D-FEDDEABED2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3011" y="7139396"/>
            <a:ext cx="6986860" cy="586112"/>
          </a:xfrm>
        </p:spPr>
        <p:txBody>
          <a:bodyPr/>
          <a:lstStyle/>
          <a:p>
            <a:r>
              <a:rPr lang="nb-NO" dirty="0"/>
              <a:t>Helle Jensen, avdelingsleder Sykehusbygg HF</a:t>
            </a:r>
          </a:p>
        </p:txBody>
      </p:sp>
    </p:spTree>
    <p:extLst>
      <p:ext uri="{BB962C8B-B14F-4D97-AF65-F5344CB8AC3E}">
        <p14:creationId xmlns:p14="http://schemas.microsoft.com/office/powerpoint/2010/main" val="2381996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1B7CF-C6C6-4F9D-949B-F78D2E785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669" y="228834"/>
            <a:ext cx="14406956" cy="969496"/>
          </a:xfrm>
        </p:spPr>
        <p:txBody>
          <a:bodyPr/>
          <a:lstStyle/>
          <a:p>
            <a:r>
              <a:rPr lang="nb-NO" dirty="0"/>
              <a:t>Samtalerom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1E1B5E46-1D39-4ED4-9420-3D1D93B27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60526" y="4557426"/>
            <a:ext cx="5088390" cy="3525290"/>
          </a:xfr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CACA1E0D-0C45-41DC-9D49-DA8EA2C45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195" y="5815804"/>
            <a:ext cx="6854599" cy="2281486"/>
          </a:xfrm>
          <a:prstGeom prst="rect">
            <a:avLst/>
          </a:prstGeom>
        </p:spPr>
      </p:pic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C6A1393E-AD30-49BB-8FBB-24C7036D948B}"/>
              </a:ext>
            </a:extLst>
          </p:cNvPr>
          <p:cNvSpPr txBox="1">
            <a:spLocks/>
          </p:cNvSpPr>
          <p:nvPr/>
        </p:nvSpPr>
        <p:spPr>
          <a:xfrm>
            <a:off x="3626010" y="2713859"/>
            <a:ext cx="7620059" cy="16479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270000" indent="-27000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4000" dirty="0"/>
              <a:t>Kanskje ikke akkurat sånn ….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0728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2AE5D1-C442-48AC-A92F-E36C5D64B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1" y="315352"/>
            <a:ext cx="14406956" cy="1161756"/>
          </a:xfrm>
        </p:spPr>
        <p:txBody>
          <a:bodyPr>
            <a:normAutofit/>
          </a:bodyPr>
          <a:lstStyle/>
          <a:p>
            <a:r>
              <a:rPr lang="nb-NO" dirty="0"/>
              <a:t>Samtalerom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9E4F56-D353-48B3-9D5A-91D89976E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1" y="1800256"/>
            <a:ext cx="14406956" cy="5987217"/>
          </a:xfrm>
        </p:spPr>
        <p:txBody>
          <a:bodyPr>
            <a:normAutofit fontScale="62500" lnSpcReduction="20000"/>
          </a:bodyPr>
          <a:lstStyle/>
          <a:p>
            <a:pPr marL="269750" indent="0">
              <a:lnSpc>
                <a:spcPct val="111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nb-NO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Sykehusbygg HF sitter ikke på fasiten for en vellykket prosjektgjennomføring, men vi tror det er viktig å </a:t>
            </a:r>
            <a:r>
              <a:rPr lang="nb-NO" sz="3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bruke tid </a:t>
            </a:r>
            <a:r>
              <a:rPr lang="nb-NO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på samhandlingen, og skape dette </a:t>
            </a:r>
            <a:r>
              <a:rPr lang="nb-NO" sz="3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samtalerommet</a:t>
            </a:r>
            <a:r>
              <a:rPr lang="nb-NO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som KSS har definert. </a:t>
            </a:r>
          </a:p>
          <a:p>
            <a:pPr marL="269750" indent="0">
              <a:lnSpc>
                <a:spcPct val="111000"/>
              </a:lnSpc>
              <a:spcBef>
                <a:spcPts val="5"/>
              </a:spcBef>
              <a:spcAft>
                <a:spcPts val="0"/>
              </a:spcAft>
              <a:buNone/>
            </a:pPr>
            <a:endParaRPr lang="nb-NO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69750" indent="0">
              <a:lnSpc>
                <a:spcPct val="111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nb-NO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Vår prosjektorganisasjon må ha </a:t>
            </a:r>
            <a:r>
              <a:rPr lang="nb-NO" sz="3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tilstrekkelig med ressurser</a:t>
            </a:r>
            <a:r>
              <a:rPr lang="nb-NO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 med </a:t>
            </a:r>
            <a:r>
              <a:rPr lang="nb-NO" sz="3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riktige kompetanse </a:t>
            </a:r>
            <a:r>
              <a:rPr lang="nb-NO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til å lede, strukturere, planlegge og legge til rette for god samhandling. </a:t>
            </a:r>
          </a:p>
          <a:p>
            <a:pPr marL="269750" indent="0">
              <a:lnSpc>
                <a:spcPct val="111000"/>
              </a:lnSpc>
              <a:spcBef>
                <a:spcPts val="5"/>
              </a:spcBef>
              <a:spcAft>
                <a:spcPts val="0"/>
              </a:spcAft>
              <a:buNone/>
            </a:pPr>
            <a:endParaRPr lang="nb-NO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69750" indent="0">
              <a:lnSpc>
                <a:spcPct val="111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nb-NO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Rådgivere og entreprenører må </a:t>
            </a:r>
            <a:r>
              <a:rPr lang="nb-NO" sz="3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fremme sine beste ressurser </a:t>
            </a:r>
            <a:r>
              <a:rPr lang="nb-NO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til å møte oss i dette rommet. </a:t>
            </a:r>
          </a:p>
          <a:p>
            <a:pPr marL="269750" indent="0">
              <a:lnSpc>
                <a:spcPct val="111000"/>
              </a:lnSpc>
              <a:spcBef>
                <a:spcPts val="5"/>
              </a:spcBef>
              <a:spcAft>
                <a:spcPts val="0"/>
              </a:spcAft>
              <a:buNone/>
            </a:pPr>
            <a:endParaRPr lang="nb-NO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69750" indent="0">
              <a:lnSpc>
                <a:spcPct val="111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nb-NO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 samtalerommet er det </a:t>
            </a:r>
            <a:r>
              <a:rPr lang="nb-NO" sz="3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avsatt tid </a:t>
            </a:r>
            <a:r>
              <a:rPr lang="nb-NO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og økonomi </a:t>
            </a:r>
            <a:r>
              <a:rPr lang="nb-NO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til å diskutere bla:</a:t>
            </a:r>
          </a:p>
          <a:p>
            <a:pPr marL="726950" indent="-457200">
              <a:lnSpc>
                <a:spcPct val="111000"/>
              </a:lnSpc>
              <a:spcBef>
                <a:spcPts val="5"/>
              </a:spcBef>
              <a:spcAft>
                <a:spcPts val="0"/>
              </a:spcAft>
              <a:buFontTx/>
              <a:buChar char="-"/>
            </a:pPr>
            <a:r>
              <a:rPr lang="nb-NO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Risikofordeling</a:t>
            </a:r>
          </a:p>
          <a:p>
            <a:pPr marL="726950" indent="-457200">
              <a:lnSpc>
                <a:spcPct val="111000"/>
              </a:lnSpc>
              <a:spcBef>
                <a:spcPts val="5"/>
              </a:spcBef>
              <a:spcAft>
                <a:spcPts val="0"/>
              </a:spcAft>
              <a:buFontTx/>
              <a:buChar char="-"/>
            </a:pPr>
            <a:r>
              <a:rPr lang="nb-NO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nb-NO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ontraktstolkninger</a:t>
            </a:r>
            <a:r>
              <a:rPr lang="nb-NO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726950" indent="-457200">
              <a:lnSpc>
                <a:spcPct val="111000"/>
              </a:lnSpc>
              <a:spcBef>
                <a:spcPts val="5"/>
              </a:spcBef>
              <a:spcAft>
                <a:spcPts val="0"/>
              </a:spcAft>
              <a:buFontTx/>
              <a:buChar char="-"/>
            </a:pPr>
            <a:r>
              <a:rPr lang="nb-NO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Grensesnitt</a:t>
            </a:r>
          </a:p>
          <a:p>
            <a:pPr marL="726950" indent="-457200">
              <a:lnSpc>
                <a:spcPct val="111000"/>
              </a:lnSpc>
              <a:spcBef>
                <a:spcPts val="5"/>
              </a:spcBef>
              <a:spcAft>
                <a:spcPts val="0"/>
              </a:spcAft>
              <a:buFontTx/>
              <a:buChar char="-"/>
            </a:pPr>
            <a:r>
              <a:rPr lang="nb-NO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Spilleregler </a:t>
            </a:r>
          </a:p>
          <a:p>
            <a:pPr marL="726950" indent="-457200">
              <a:lnSpc>
                <a:spcPct val="111000"/>
              </a:lnSpc>
              <a:spcBef>
                <a:spcPts val="5"/>
              </a:spcBef>
              <a:spcAft>
                <a:spcPts val="0"/>
              </a:spcAft>
              <a:buFontTx/>
              <a:buChar char="-"/>
            </a:pP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On-</a:t>
            </a:r>
            <a:r>
              <a:rPr lang="nb-NO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boarding</a:t>
            </a:r>
            <a:endParaRPr lang="nb-NO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26950" indent="-457200">
              <a:lnSpc>
                <a:spcPct val="111000"/>
              </a:lnSpc>
              <a:spcBef>
                <a:spcPts val="5"/>
              </a:spcBef>
              <a:spcAft>
                <a:spcPts val="0"/>
              </a:spcAft>
              <a:buFontTx/>
              <a:buChar char="-"/>
            </a:pP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Spilleregler</a:t>
            </a:r>
          </a:p>
          <a:p>
            <a:pPr marL="726950" indent="-457200">
              <a:lnSpc>
                <a:spcPct val="111000"/>
              </a:lnSpc>
              <a:spcBef>
                <a:spcPts val="5"/>
              </a:spcBef>
              <a:spcAft>
                <a:spcPts val="0"/>
              </a:spcAft>
              <a:buFontTx/>
              <a:buChar char="-"/>
            </a:pP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Prosjektkultur</a:t>
            </a:r>
          </a:p>
          <a:p>
            <a:pPr marL="726950" indent="-457200">
              <a:lnSpc>
                <a:spcPct val="111000"/>
              </a:lnSpc>
              <a:spcBef>
                <a:spcPts val="5"/>
              </a:spcBef>
              <a:spcAft>
                <a:spcPts val="0"/>
              </a:spcAft>
              <a:buFontTx/>
              <a:buChar char="-"/>
            </a:pP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kommunikasjonsformer</a:t>
            </a:r>
          </a:p>
          <a:p>
            <a:pPr marL="726950" indent="-457200">
              <a:lnSpc>
                <a:spcPct val="111000"/>
              </a:lnSpc>
              <a:spcBef>
                <a:spcPts val="5"/>
              </a:spcBef>
              <a:spcAft>
                <a:spcPts val="0"/>
              </a:spcAft>
              <a:buFontTx/>
              <a:buChar char="-"/>
            </a:pPr>
            <a:endParaRPr lang="nb-NO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69750" indent="0">
              <a:lnSpc>
                <a:spcPct val="111000"/>
              </a:lnSpc>
              <a:spcBef>
                <a:spcPts val="5"/>
              </a:spcBef>
              <a:spcAft>
                <a:spcPts val="0"/>
              </a:spcAft>
              <a:buNone/>
            </a:pPr>
            <a:endParaRPr lang="nb-NO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69750" indent="0">
              <a:lnSpc>
                <a:spcPct val="111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nb-NO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På den måten settes alle, som har ansvar og bidrag i prosjektet, til forstå og arbeide mot samme mål og rammer. </a:t>
            </a:r>
          </a:p>
          <a:p>
            <a:pPr marL="269750" indent="0">
              <a:lnSpc>
                <a:spcPct val="111000"/>
              </a:lnSpc>
              <a:spcBef>
                <a:spcPts val="5"/>
              </a:spcBef>
              <a:spcAft>
                <a:spcPts val="0"/>
              </a:spcAft>
              <a:buNone/>
            </a:pPr>
            <a:endParaRPr lang="nb-NO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69750" indent="0">
              <a:lnSpc>
                <a:spcPct val="111000"/>
              </a:lnSpc>
              <a:spcBef>
                <a:spcPts val="5"/>
              </a:spcBef>
              <a:spcAft>
                <a:spcPts val="0"/>
              </a:spcAft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E4BA7C2E-06DD-4E7D-897A-BE36B089E100}"/>
              </a:ext>
            </a:extLst>
          </p:cNvPr>
          <p:cNvSpPr txBox="1"/>
          <p:nvPr/>
        </p:nvSpPr>
        <p:spPr>
          <a:xfrm>
            <a:off x="668214" y="8206640"/>
            <a:ext cx="12736286" cy="532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750" indent="0">
              <a:lnSpc>
                <a:spcPct val="111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nb-NO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Og dette mener vi skal synliggjøres i konkurransegrunnlaget!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C972CD4-BCDC-4A06-9B74-1E5E86AF81CB}"/>
              </a:ext>
            </a:extLst>
          </p:cNvPr>
          <p:cNvSpPr/>
          <p:nvPr/>
        </p:nvSpPr>
        <p:spPr>
          <a:xfrm>
            <a:off x="12875342" y="4399703"/>
            <a:ext cx="2975068" cy="2050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Riktig kvalitet og kvantitet på ressursbruk i de ulike fasene</a:t>
            </a:r>
          </a:p>
        </p:txBody>
      </p:sp>
    </p:spTree>
    <p:extLst>
      <p:ext uri="{BB962C8B-B14F-4D97-AF65-F5344CB8AC3E}">
        <p14:creationId xmlns:p14="http://schemas.microsoft.com/office/powerpoint/2010/main" val="17288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EC4628-A00F-47ED-A5FC-2003B87D7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904" y="1463003"/>
            <a:ext cx="10087749" cy="1763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4800" i="1" dirty="0"/>
              <a:t>Det er byggherren som har ansvaret </a:t>
            </a:r>
          </a:p>
          <a:p>
            <a:pPr marL="0" indent="0">
              <a:buNone/>
            </a:pPr>
            <a:r>
              <a:rPr lang="nb-NO" sz="4800" i="1" dirty="0"/>
              <a:t>for å starte og etablere samhandlingen!</a:t>
            </a:r>
          </a:p>
          <a:p>
            <a:pPr marL="0" indent="0">
              <a:buNone/>
            </a:pPr>
            <a:endParaRPr lang="nb-NO" sz="4800" i="1" dirty="0"/>
          </a:p>
          <a:p>
            <a:pPr marL="0" indent="0">
              <a:buNone/>
            </a:pPr>
            <a:endParaRPr lang="nb-NO" sz="4800" i="1" dirty="0"/>
          </a:p>
          <a:p>
            <a:pPr marL="0" indent="0">
              <a:buNone/>
            </a:pPr>
            <a:endParaRPr lang="nb-NO" sz="4800" i="1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960BCBC-1B3B-47DC-B9A1-CA56BFAF3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3698" y="1664576"/>
            <a:ext cx="4199986" cy="31242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D0630AFD-F3AB-4152-AEE6-969697E6848F}"/>
              </a:ext>
            </a:extLst>
          </p:cNvPr>
          <p:cNvSpPr txBox="1"/>
          <p:nvPr/>
        </p:nvSpPr>
        <p:spPr>
          <a:xfrm>
            <a:off x="679310" y="6405320"/>
            <a:ext cx="143609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sz="4800" i="1" dirty="0"/>
              <a:t>Men </a:t>
            </a:r>
            <a:r>
              <a:rPr lang="nb-NO" sz="4800" i="1" u="sng" dirty="0"/>
              <a:t>alle parter </a:t>
            </a:r>
            <a:r>
              <a:rPr lang="nb-NO" sz="4800" i="1" dirty="0"/>
              <a:t>har et ansvar for å velge ut de </a:t>
            </a:r>
          </a:p>
          <a:p>
            <a:pPr marL="0" indent="0">
              <a:buNone/>
            </a:pPr>
            <a:r>
              <a:rPr lang="nb-NO" sz="4800" i="1" dirty="0"/>
              <a:t>riktige menneskene!</a:t>
            </a:r>
          </a:p>
        </p:txBody>
      </p:sp>
    </p:spTree>
    <p:extLst>
      <p:ext uri="{BB962C8B-B14F-4D97-AF65-F5344CB8AC3E}">
        <p14:creationId xmlns:p14="http://schemas.microsoft.com/office/powerpoint/2010/main" val="346983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8421B0C-448C-4826-86CC-8954B584A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86288" y="2543394"/>
            <a:ext cx="5160388" cy="3857108"/>
          </a:xfr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885C66D8-9D44-4405-B9D1-E06357AD6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316" y="601091"/>
            <a:ext cx="14406956" cy="969496"/>
          </a:xfrm>
        </p:spPr>
        <p:txBody>
          <a:bodyPr/>
          <a:lstStyle/>
          <a:p>
            <a:r>
              <a:rPr lang="nb-NO" dirty="0"/>
              <a:t>Samhandling på 90-tallet</a:t>
            </a:r>
          </a:p>
        </p:txBody>
      </p:sp>
    </p:spTree>
    <p:extLst>
      <p:ext uri="{BB962C8B-B14F-4D97-AF65-F5344CB8AC3E}">
        <p14:creationId xmlns:p14="http://schemas.microsoft.com/office/powerpoint/2010/main" val="145149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883D15-97E4-4E62-9544-121AD6F04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Samhandling noen plasser i dag 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CBD1F104-4B97-4EFA-B72A-9F5D5E700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2210" y="4375177"/>
            <a:ext cx="7963738" cy="3885953"/>
          </a:xfrm>
        </p:spPr>
      </p:pic>
      <p:sp>
        <p:nvSpPr>
          <p:cNvPr id="3" name="Tankeboble: sky 2">
            <a:extLst>
              <a:ext uri="{FF2B5EF4-FFF2-40B4-BE49-F238E27FC236}">
                <a16:creationId xmlns:a16="http://schemas.microsoft.com/office/drawing/2014/main" id="{1650B1E4-9F2E-47C7-9029-714E5875ADB4}"/>
              </a:ext>
            </a:extLst>
          </p:cNvPr>
          <p:cNvSpPr/>
          <p:nvPr/>
        </p:nvSpPr>
        <p:spPr>
          <a:xfrm>
            <a:off x="9084326" y="2307219"/>
            <a:ext cx="4431977" cy="1331325"/>
          </a:xfrm>
          <a:prstGeom prst="cloudCallout">
            <a:avLst>
              <a:gd name="adj1" fmla="val -514"/>
              <a:gd name="adj2" fmla="val 9738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/>
              <a:t>Jeg er sterk og tøff jeg!</a:t>
            </a:r>
          </a:p>
        </p:txBody>
      </p:sp>
      <p:sp>
        <p:nvSpPr>
          <p:cNvPr id="4" name="Tankeboble: sky 3">
            <a:extLst>
              <a:ext uri="{FF2B5EF4-FFF2-40B4-BE49-F238E27FC236}">
                <a16:creationId xmlns:a16="http://schemas.microsoft.com/office/drawing/2014/main" id="{F410F1A1-5A26-45B9-A6A0-DCE525FF7357}"/>
              </a:ext>
            </a:extLst>
          </p:cNvPr>
          <p:cNvSpPr/>
          <p:nvPr/>
        </p:nvSpPr>
        <p:spPr>
          <a:xfrm>
            <a:off x="3923845" y="2374074"/>
            <a:ext cx="3522466" cy="1514037"/>
          </a:xfrm>
          <a:prstGeom prst="cloudCallout">
            <a:avLst>
              <a:gd name="adj1" fmla="val 48589"/>
              <a:gd name="adj2" fmla="val 7485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/>
              <a:t>Dust!!</a:t>
            </a:r>
          </a:p>
        </p:txBody>
      </p:sp>
    </p:spTree>
    <p:extLst>
      <p:ext uri="{BB962C8B-B14F-4D97-AF65-F5344CB8AC3E}">
        <p14:creationId xmlns:p14="http://schemas.microsoft.com/office/powerpoint/2010/main" val="110515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883D15-97E4-4E62-9544-121AD6F04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Samhandling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1FE61237-CD7C-44B7-AE78-03ABAD9B7ADD}"/>
              </a:ext>
            </a:extLst>
          </p:cNvPr>
          <p:cNvSpPr txBox="1">
            <a:spLocks/>
          </p:cNvSpPr>
          <p:nvPr/>
        </p:nvSpPr>
        <p:spPr>
          <a:xfrm>
            <a:off x="639301" y="3103628"/>
            <a:ext cx="14978986" cy="373860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270000" indent="-27000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5200" dirty="0"/>
              <a:t>«alle» er opptatt av det og alle vil ha det!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5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5200" dirty="0"/>
              <a:t>Det er byggherren som tar initiativet og er premissgiver for hvilken form samhandlingen skal ta.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5200" dirty="0"/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595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bilde som inneholder bygning, bilvei, utendørs, vindu&#10;&#10;Automatisk generert beskrivelse">
            <a:extLst>
              <a:ext uri="{FF2B5EF4-FFF2-40B4-BE49-F238E27FC236}">
                <a16:creationId xmlns:a16="http://schemas.microsoft.com/office/drawing/2014/main" id="{21F6C8D5-9F49-4086-97A7-D8A891A764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19"/>
          <a:stretch/>
        </p:blipFill>
        <p:spPr>
          <a:xfrm>
            <a:off x="20" y="1282"/>
            <a:ext cx="16257568" cy="9143188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027EC9A-37A5-4FF4-B00D-74EFE8E7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316" y="601091"/>
            <a:ext cx="7702490" cy="969496"/>
          </a:xfrm>
        </p:spPr>
        <p:txBody>
          <a:bodyPr/>
          <a:lstStyle/>
          <a:p>
            <a:r>
              <a:rPr lang="nb-NO" dirty="0"/>
              <a:t>Viktige premisser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A2F6F2BE-D6D6-4FB9-8C4F-46B9AB66C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316" y="2292626"/>
            <a:ext cx="14406956" cy="6850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(fra Nytt psykiatribygg Østmarka)</a:t>
            </a:r>
          </a:p>
          <a:p>
            <a:pPr marL="0" indent="0">
              <a:buNone/>
            </a:pPr>
            <a:endParaRPr lang="nb-NO" sz="4000" dirty="0"/>
          </a:p>
          <a:p>
            <a:pPr marL="0" indent="0">
              <a:buNone/>
            </a:pPr>
            <a:endParaRPr lang="nb-NO" sz="4000" dirty="0"/>
          </a:p>
          <a:p>
            <a:r>
              <a:rPr lang="nb-NO" sz="4000" dirty="0"/>
              <a:t>Tydelige mål med prioritet</a:t>
            </a:r>
          </a:p>
          <a:p>
            <a:r>
              <a:rPr lang="nb-NO" sz="4000" dirty="0"/>
              <a:t>Definerte rolleavklaring med god strukturert ledelse</a:t>
            </a:r>
          </a:p>
          <a:p>
            <a:r>
              <a:rPr lang="nb-NO" sz="4000" dirty="0"/>
              <a:t>Tydelig konkurranseunderlag</a:t>
            </a:r>
          </a:p>
          <a:p>
            <a:r>
              <a:rPr lang="nb-NO" sz="4000" dirty="0"/>
              <a:t>Tydelig kontrakt</a:t>
            </a:r>
          </a:p>
          <a:p>
            <a:r>
              <a:rPr lang="nb-NO" sz="4000" dirty="0"/>
              <a:t>Bevissthet på økonomi, herunder hvem tar risiko for hva </a:t>
            </a:r>
          </a:p>
          <a:p>
            <a:endParaRPr lang="nb-NO" sz="4000" dirty="0"/>
          </a:p>
          <a:p>
            <a:pPr marL="0" indent="0">
              <a:buNone/>
            </a:pPr>
            <a:r>
              <a:rPr lang="nb-NO" sz="4000" dirty="0">
                <a:sym typeface="Wingdings" panose="05000000000000000000" pitchFamily="2" charset="2"/>
              </a:rPr>
              <a:t> God samhandling og h</a:t>
            </a:r>
            <a:r>
              <a:rPr lang="nb-NO" sz="4000" dirty="0"/>
              <a:t>øy tillit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0825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7">
            <a:extLst>
              <a:ext uri="{FF2B5EF4-FFF2-40B4-BE49-F238E27FC236}">
                <a16:creationId xmlns:a16="http://schemas.microsoft.com/office/drawing/2014/main" id="{20CC3080-4A80-47FB-94F6-841CFD47EE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289" r="9091" b="13102"/>
          <a:stretch/>
        </p:blipFill>
        <p:spPr>
          <a:xfrm>
            <a:off x="0" y="0"/>
            <a:ext cx="16257588" cy="9144896"/>
          </a:xfrm>
          <a:prstGeom prst="rect">
            <a:avLst/>
          </a:prstGeom>
          <a:ln>
            <a:noFill/>
          </a:ln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435440A-A13A-4B6A-B499-A4715D8B8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97" y="490559"/>
            <a:ext cx="14406956" cy="969496"/>
          </a:xfrm>
        </p:spPr>
        <p:txBody>
          <a:bodyPr/>
          <a:lstStyle/>
          <a:p>
            <a:r>
              <a:rPr lang="nb-NO" dirty="0"/>
              <a:t>Tydelige mål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EEF7C5-2E29-408D-9A80-FDE8785DC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97" y="2491635"/>
            <a:ext cx="8071200" cy="3938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600" dirty="0"/>
              <a:t>Byggherren må være tydelig på:</a:t>
            </a:r>
          </a:p>
          <a:p>
            <a:pPr marL="0" indent="0">
              <a:buNone/>
            </a:pPr>
            <a:endParaRPr lang="nb-NO" sz="3600" dirty="0"/>
          </a:p>
          <a:p>
            <a:pPr marL="514350" indent="-514350">
              <a:buAutoNum type="arabicPeriod"/>
            </a:pPr>
            <a:r>
              <a:rPr lang="nb-NO" sz="3600" dirty="0"/>
              <a:t>Hvorfor er prosjektet etablert?</a:t>
            </a:r>
          </a:p>
          <a:p>
            <a:pPr marL="514350" indent="-514350">
              <a:buAutoNum type="arabicPeriod"/>
            </a:pPr>
            <a:r>
              <a:rPr lang="nb-NO" sz="3600" dirty="0"/>
              <a:t>Hva er ønskelig fremtidig situasjon </a:t>
            </a:r>
          </a:p>
          <a:p>
            <a:pPr marL="514350" indent="-514350">
              <a:buAutoNum type="arabicPeriod"/>
            </a:pPr>
            <a:r>
              <a:rPr lang="nb-NO" sz="3600" dirty="0"/>
              <a:t>Hva skal vi oppnå?</a:t>
            </a:r>
          </a:p>
          <a:p>
            <a:pPr>
              <a:buFontTx/>
              <a:buChar char="-"/>
            </a:pPr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44C1FFE-FE17-4DF9-8B7A-2818AC1674AC}"/>
              </a:ext>
            </a:extLst>
          </p:cNvPr>
          <p:cNvSpPr txBox="1"/>
          <p:nvPr/>
        </p:nvSpPr>
        <p:spPr>
          <a:xfrm>
            <a:off x="502418" y="6766570"/>
            <a:ext cx="94972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 Og dette oppgis i konkurranseunderlaget!</a:t>
            </a:r>
            <a:endParaRPr lang="nb-NO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5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69C639-76A6-4253-A8AD-97F3C86DC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32" y="200876"/>
            <a:ext cx="8752116" cy="1030583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003A8C"/>
                </a:solidFill>
              </a:rPr>
              <a:t>Tydelig rolleavklaring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485C8E1D-1F3F-429C-8CD0-8432A4390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9195" y="2124530"/>
            <a:ext cx="2884587" cy="26926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0AD12C5A-9951-4781-A22E-7DC62B4046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1"/>
          <a:stretch/>
        </p:blipFill>
        <p:spPr>
          <a:xfrm>
            <a:off x="3504792" y="5750759"/>
            <a:ext cx="8507834" cy="25796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5C97E961-AA8B-4F2F-BCE1-71DB118FA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0250" y="3189309"/>
            <a:ext cx="4685821" cy="25796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DC6A7A62-0CB4-47D3-9F82-FDE5F5CD1287}"/>
              </a:ext>
            </a:extLst>
          </p:cNvPr>
          <p:cNvSpPr txBox="1"/>
          <p:nvPr/>
        </p:nvSpPr>
        <p:spPr>
          <a:xfrm>
            <a:off x="2060218" y="1386721"/>
            <a:ext cx="2884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Byggherren</a:t>
            </a:r>
          </a:p>
          <a:p>
            <a:r>
              <a:rPr lang="nb-NO" sz="3200" dirty="0"/>
              <a:t>- premissgiver</a:t>
            </a:r>
            <a:endParaRPr lang="nb-NO" dirty="0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1BD2D35D-9D8C-4AFF-B3F0-A8FFD205F1E7}"/>
              </a:ext>
            </a:extLst>
          </p:cNvPr>
          <p:cNvSpPr txBox="1"/>
          <p:nvPr/>
        </p:nvSpPr>
        <p:spPr>
          <a:xfrm>
            <a:off x="432079" y="3494782"/>
            <a:ext cx="2387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Entreprenør</a:t>
            </a:r>
          </a:p>
          <a:p>
            <a:r>
              <a:rPr lang="nb-NO" sz="3200" dirty="0"/>
              <a:t>- bidragsyter</a:t>
            </a:r>
            <a:endParaRPr lang="nb-NO" dirty="0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AE52F6D-6304-4904-90CF-BC7E0CECCA94}"/>
              </a:ext>
            </a:extLst>
          </p:cNvPr>
          <p:cNvSpPr txBox="1"/>
          <p:nvPr/>
        </p:nvSpPr>
        <p:spPr>
          <a:xfrm>
            <a:off x="3225671" y="4989893"/>
            <a:ext cx="3804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Rådgiver og Arkitekt</a:t>
            </a:r>
          </a:p>
          <a:p>
            <a:r>
              <a:rPr lang="nb-NO" sz="3200" dirty="0"/>
              <a:t>- bidragsyter</a:t>
            </a:r>
            <a:endParaRPr lang="nb-NO" dirty="0"/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97F963C4-16F7-4811-B069-6B8FA96C6C1E}"/>
              </a:ext>
            </a:extLst>
          </p:cNvPr>
          <p:cNvSpPr txBox="1"/>
          <p:nvPr/>
        </p:nvSpPr>
        <p:spPr>
          <a:xfrm>
            <a:off x="7460438" y="3091496"/>
            <a:ext cx="3445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Leverandører </a:t>
            </a:r>
          </a:p>
          <a:p>
            <a:r>
              <a:rPr lang="nb-NO" sz="3200" dirty="0"/>
              <a:t>- bidragsyter</a:t>
            </a:r>
            <a:endParaRPr lang="nb-NO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DEA79ED-E5E9-43BB-9D12-E5C3FBF08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5667" y="4635874"/>
            <a:ext cx="2508829" cy="42467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9EAC4A3D-345E-4FAD-8622-D50AC9A05C53}"/>
              </a:ext>
            </a:extLst>
          </p:cNvPr>
          <p:cNvSpPr txBox="1"/>
          <p:nvPr/>
        </p:nvSpPr>
        <p:spPr>
          <a:xfrm>
            <a:off x="7919229" y="1659341"/>
            <a:ext cx="94972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 Og dette oppgis i konkurranseunderlaget!</a:t>
            </a:r>
            <a:endParaRPr lang="nb-NO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04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39AF0D-1796-42C1-9A0A-BCA164097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Tydelig konkurransegrunnlag</a:t>
            </a:r>
            <a:br>
              <a:rPr lang="nb-NO" dirty="0"/>
            </a:br>
            <a:r>
              <a:rPr lang="nb-NO" sz="5300" dirty="0"/>
              <a:t>.. og senere kontrakt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03C85C-975F-43E3-A5C4-D5EE50DB3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200" y="3598911"/>
            <a:ext cx="5321104" cy="37637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>
                <a:solidFill>
                  <a:srgbClr val="00B050"/>
                </a:solidFill>
              </a:rPr>
              <a:t>Det åpenbare: </a:t>
            </a:r>
          </a:p>
          <a:p>
            <a:pPr>
              <a:buFontTx/>
              <a:buChar char="-"/>
            </a:pPr>
            <a:r>
              <a:rPr lang="nb-NO" dirty="0">
                <a:solidFill>
                  <a:srgbClr val="00B050"/>
                </a:solidFill>
              </a:rPr>
              <a:t>Mål</a:t>
            </a:r>
          </a:p>
          <a:p>
            <a:pPr>
              <a:buFontTx/>
              <a:buChar char="-"/>
            </a:pPr>
            <a:r>
              <a:rPr lang="nb-NO" dirty="0">
                <a:solidFill>
                  <a:srgbClr val="00B050"/>
                </a:solidFill>
              </a:rPr>
              <a:t>Rolleavklaring</a:t>
            </a:r>
          </a:p>
          <a:p>
            <a:pPr>
              <a:buFontTx/>
              <a:buChar char="-"/>
            </a:pPr>
            <a:r>
              <a:rPr lang="nb-NO" dirty="0">
                <a:solidFill>
                  <a:srgbClr val="00B050"/>
                </a:solidFill>
              </a:rPr>
              <a:t>Innhold</a:t>
            </a:r>
          </a:p>
          <a:p>
            <a:pPr>
              <a:buFontTx/>
              <a:buChar char="-"/>
            </a:pPr>
            <a:r>
              <a:rPr lang="nb-NO" dirty="0">
                <a:solidFill>
                  <a:srgbClr val="00B050"/>
                </a:solidFill>
              </a:rPr>
              <a:t>Fremdrift</a:t>
            </a:r>
          </a:p>
          <a:p>
            <a:pPr>
              <a:buFontTx/>
              <a:buChar char="-"/>
            </a:pPr>
            <a:r>
              <a:rPr lang="nb-NO" dirty="0">
                <a:solidFill>
                  <a:srgbClr val="00B050"/>
                </a:solidFill>
              </a:rPr>
              <a:t>Økonomi</a:t>
            </a:r>
          </a:p>
          <a:p>
            <a:pPr>
              <a:buFontTx/>
              <a:buChar char="-"/>
            </a:pPr>
            <a:r>
              <a:rPr lang="nb-NO" dirty="0">
                <a:solidFill>
                  <a:srgbClr val="00B050"/>
                </a:solidFill>
              </a:rPr>
              <a:t>Risikofordeling</a:t>
            </a:r>
          </a:p>
          <a:p>
            <a:pPr>
              <a:buFontTx/>
              <a:buChar char="-"/>
            </a:pPr>
            <a:r>
              <a:rPr lang="nb-NO" dirty="0">
                <a:solidFill>
                  <a:srgbClr val="00B050"/>
                </a:solidFill>
              </a:rPr>
              <a:t>Kontraktstruktur</a:t>
            </a:r>
          </a:p>
          <a:p>
            <a:pPr>
              <a:buFontTx/>
              <a:buChar char="-"/>
            </a:pPr>
            <a:endParaRPr lang="nb-NO" dirty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9D294CC-A0D8-42F4-9C04-6A1FD7DBF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7990" y="4404"/>
            <a:ext cx="2909441" cy="3132365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57252CDE-9F79-40C4-A8B0-7EA65E0D7AD8}"/>
              </a:ext>
            </a:extLst>
          </p:cNvPr>
          <p:cNvSpPr txBox="1"/>
          <p:nvPr/>
        </p:nvSpPr>
        <p:spPr>
          <a:xfrm>
            <a:off x="7103126" y="3598911"/>
            <a:ext cx="812865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sz="3200" dirty="0"/>
              <a:t>Det ikke fullt så åpenbare: </a:t>
            </a:r>
          </a:p>
          <a:p>
            <a:pPr>
              <a:buFontTx/>
              <a:buChar char="-"/>
            </a:pPr>
            <a:r>
              <a:rPr lang="nb-NO" sz="3200" dirty="0"/>
              <a:t>On-</a:t>
            </a:r>
            <a:r>
              <a:rPr lang="nb-NO" sz="3200" dirty="0" err="1"/>
              <a:t>boarding</a:t>
            </a:r>
            <a:endParaRPr lang="nb-NO" sz="3200" dirty="0"/>
          </a:p>
          <a:p>
            <a:pPr>
              <a:buFontTx/>
              <a:buChar char="-"/>
            </a:pPr>
            <a:r>
              <a:rPr lang="nb-NO" sz="3200" dirty="0"/>
              <a:t>Spilleregler</a:t>
            </a:r>
          </a:p>
          <a:p>
            <a:pPr>
              <a:buFontTx/>
              <a:buChar char="-"/>
            </a:pPr>
            <a:r>
              <a:rPr lang="nb-NO" sz="3200" dirty="0"/>
              <a:t>Prosjektkultur </a:t>
            </a:r>
          </a:p>
          <a:p>
            <a:pPr>
              <a:buFontTx/>
              <a:buChar char="-"/>
            </a:pPr>
            <a:r>
              <a:rPr lang="nb-NO" sz="3200" dirty="0"/>
              <a:t>Kommunikasjonsform</a:t>
            </a:r>
          </a:p>
          <a:p>
            <a:pPr>
              <a:buFontTx/>
              <a:buChar char="-"/>
            </a:pPr>
            <a:r>
              <a:rPr lang="nb-NO" sz="3200" dirty="0"/>
              <a:t>Tid til å prate sammen (samtalerom)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08291B0-1AB7-40A3-A922-EBDB9339EEFF}"/>
              </a:ext>
            </a:extLst>
          </p:cNvPr>
          <p:cNvSpPr txBox="1"/>
          <p:nvPr/>
        </p:nvSpPr>
        <p:spPr>
          <a:xfrm>
            <a:off x="6939827" y="7490358"/>
            <a:ext cx="94972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 Og dette oppgis i konkurranseunderlaget!</a:t>
            </a:r>
            <a:endParaRPr lang="nb-NO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4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04ACA1-575C-4803-ABC7-F6D1DE4BC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559" y="364414"/>
            <a:ext cx="14406956" cy="969496"/>
          </a:xfrm>
        </p:spPr>
        <p:txBody>
          <a:bodyPr>
            <a:normAutofit fontScale="90000"/>
          </a:bodyPr>
          <a:lstStyle/>
          <a:p>
            <a:r>
              <a:rPr lang="nb-NO" dirty="0"/>
              <a:t>Samhandlingen </a:t>
            </a:r>
            <a:r>
              <a:rPr lang="nb-NO" sz="4000" dirty="0"/>
              <a:t>(les: organisering) </a:t>
            </a:r>
            <a:r>
              <a:rPr lang="nb-NO" dirty="0"/>
              <a:t>defineres tidlig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8F9C90-57A8-4053-86DE-0AE54C42A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02" y="4238806"/>
            <a:ext cx="3421054" cy="3357779"/>
          </a:xfr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69750" indent="0" defTabSz="457200">
              <a:lnSpc>
                <a:spcPct val="111000"/>
              </a:lnSpc>
              <a:spcBef>
                <a:spcPts val="5"/>
              </a:spcBef>
              <a:buNone/>
            </a:pPr>
            <a:r>
              <a:rPr lang="nb-NO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-2-3 år</a:t>
            </a:r>
          </a:p>
          <a:p>
            <a:pPr marL="539750" defTabSz="457200">
              <a:lnSpc>
                <a:spcPct val="111000"/>
              </a:lnSpc>
              <a:spcBef>
                <a:spcPts val="5"/>
              </a:spcBef>
            </a:pPr>
            <a:endParaRPr lang="nb-NO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750" indent="0" defTabSz="457200">
              <a:lnSpc>
                <a:spcPct val="111000"/>
              </a:lnSpc>
              <a:spcBef>
                <a:spcPts val="5"/>
              </a:spcBef>
              <a:buNone/>
            </a:pPr>
            <a:r>
              <a:rPr lang="nb-NO" sz="18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Gjennomføringsstrategien</a:t>
            </a:r>
            <a:r>
              <a:rPr lang="nb-NO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69750" indent="0" defTabSz="457200">
              <a:lnSpc>
                <a:spcPct val="111000"/>
              </a:lnSpc>
              <a:spcBef>
                <a:spcPts val="5"/>
              </a:spcBef>
              <a:buNone/>
            </a:pPr>
            <a:r>
              <a:rPr lang="nb-NO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Fastsetter mål og økonomiske rammer og premisser for videre</a:t>
            </a:r>
            <a:r>
              <a:rPr lang="nb-NO" sz="18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organisering </a:t>
            </a:r>
          </a:p>
          <a:p>
            <a:pPr marL="539750" defTabSz="457200">
              <a:lnSpc>
                <a:spcPct val="111000"/>
              </a:lnSpc>
              <a:spcBef>
                <a:spcPts val="5"/>
              </a:spcBef>
            </a:pPr>
            <a:endParaRPr lang="nb-NO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defTabSz="457200">
              <a:lnSpc>
                <a:spcPct val="111000"/>
              </a:lnSpc>
              <a:spcBef>
                <a:spcPts val="5"/>
              </a:spcBef>
            </a:pPr>
            <a:endParaRPr lang="nb-NO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750" indent="0" defTabSz="457200">
              <a:lnSpc>
                <a:spcPct val="111000"/>
              </a:lnSpc>
              <a:spcBef>
                <a:spcPts val="5"/>
              </a:spcBef>
              <a:buNone/>
            </a:pPr>
            <a:endParaRPr lang="nb-NO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750" indent="0" defTabSz="457200">
              <a:lnSpc>
                <a:spcPct val="111000"/>
              </a:lnSpc>
              <a:spcBef>
                <a:spcPts val="5"/>
              </a:spcBef>
              <a:buNone/>
            </a:pPr>
            <a:endParaRPr lang="nb-NO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defTabSz="457200">
              <a:lnSpc>
                <a:spcPct val="111000"/>
              </a:lnSpc>
              <a:spcBef>
                <a:spcPts val="5"/>
              </a:spcBef>
            </a:pPr>
            <a:endParaRPr lang="nb-NO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EA7EE99-B4F5-44F1-8851-F7A858D4B1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3792920"/>
              </p:ext>
            </p:extLst>
          </p:nvPr>
        </p:nvGraphicFramePr>
        <p:xfrm>
          <a:off x="788292" y="1736077"/>
          <a:ext cx="14999495" cy="1816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kstSylinder 12">
            <a:extLst>
              <a:ext uri="{FF2B5EF4-FFF2-40B4-BE49-F238E27FC236}">
                <a16:creationId xmlns:a16="http://schemas.microsoft.com/office/drawing/2014/main" id="{067E9C71-A569-4830-8C8D-37E47D223444}"/>
              </a:ext>
            </a:extLst>
          </p:cNvPr>
          <p:cNvSpPr txBox="1"/>
          <p:nvPr/>
        </p:nvSpPr>
        <p:spPr>
          <a:xfrm>
            <a:off x="12014754" y="4238805"/>
            <a:ext cx="3103761" cy="335777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269750" indent="0">
              <a:lnSpc>
                <a:spcPct val="111000"/>
              </a:lnSpc>
              <a:spcBef>
                <a:spcPts val="5"/>
              </a:spcBef>
              <a:buClr>
                <a:schemeClr val="accent2"/>
              </a:buClr>
              <a:buFont typeface="Arial" panose="020B0604020202020204" pitchFamily="34" charset="0"/>
              <a:buNone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0000" indent="-270000" defTabSz="121917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900"/>
            </a:lvl2pPr>
            <a:lvl3pPr marL="810000" indent="-270000" defTabSz="121917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/>
            </a:lvl3pPr>
            <a:lvl4pPr marL="1080000" indent="-270000" defTabSz="121917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300"/>
            </a:lvl4pPr>
            <a:lvl5pPr marL="1350000" indent="-270000" defTabSz="121917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  <a:lvl6pPr marL="3352716" indent="-304792" defTabSz="1219170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/>
            </a:lvl6pPr>
            <a:lvl7pPr marL="3962301" indent="-304792" defTabSz="1219170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/>
            </a:lvl7pPr>
            <a:lvl8pPr marL="4571886" indent="-304792" defTabSz="1219170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/>
            </a:lvl8pPr>
            <a:lvl9pPr marL="5181470" indent="-304792" defTabSz="1219170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/>
            </a:lvl9pPr>
          </a:lstStyle>
          <a:p>
            <a:r>
              <a:rPr lang="nb-NO" dirty="0"/>
              <a:t>0 år</a:t>
            </a:r>
          </a:p>
          <a:p>
            <a:endParaRPr lang="nb-NO" dirty="0"/>
          </a:p>
          <a:p>
            <a:r>
              <a:rPr lang="nb-NO" dirty="0"/>
              <a:t>Tydelig on-</a:t>
            </a:r>
            <a:r>
              <a:rPr lang="nb-NO" dirty="0" err="1"/>
              <a:t>boarding</a:t>
            </a:r>
            <a:r>
              <a:rPr lang="nb-NO" dirty="0"/>
              <a:t> </a:t>
            </a:r>
          </a:p>
          <a:p>
            <a:r>
              <a:rPr lang="nb-NO" dirty="0"/>
              <a:t>definerte spilleregler</a:t>
            </a:r>
          </a:p>
          <a:p>
            <a:r>
              <a:rPr lang="nb-NO" dirty="0"/>
              <a:t>definert prosjektkultur</a:t>
            </a:r>
          </a:p>
          <a:p>
            <a:r>
              <a:rPr lang="nb-NO" dirty="0"/>
              <a:t>kommunikasjonsform</a:t>
            </a:r>
          </a:p>
          <a:p>
            <a:r>
              <a:rPr lang="nb-NO" dirty="0"/>
              <a:t>tilstrekkelig med ressurser</a:t>
            </a:r>
          </a:p>
          <a:p>
            <a:r>
              <a:rPr lang="nb-NO" dirty="0"/>
              <a:t>tilstrekkelig med tid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CE044638-0C28-4ACA-8F4D-27F605C2783B}"/>
              </a:ext>
            </a:extLst>
          </p:cNvPr>
          <p:cNvSpPr txBox="1"/>
          <p:nvPr/>
        </p:nvSpPr>
        <p:spPr>
          <a:xfrm>
            <a:off x="4860543" y="4238805"/>
            <a:ext cx="6854991" cy="335777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269750" indent="0">
              <a:lnSpc>
                <a:spcPct val="111000"/>
              </a:lnSpc>
              <a:spcBef>
                <a:spcPts val="5"/>
              </a:spcBef>
              <a:buClr>
                <a:schemeClr val="accent2"/>
              </a:buClr>
              <a:buFont typeface="Arial" panose="020B0604020202020204" pitchFamily="34" charset="0"/>
              <a:buNone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0000" indent="-270000" defTabSz="121917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900"/>
            </a:lvl2pPr>
            <a:lvl3pPr marL="810000" indent="-270000" defTabSz="121917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/>
            </a:lvl3pPr>
            <a:lvl4pPr marL="1080000" indent="-270000" defTabSz="121917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300"/>
            </a:lvl4pPr>
            <a:lvl5pPr marL="1350000" indent="-270000" defTabSz="121917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  <a:lvl6pPr marL="3352716" indent="-304792" defTabSz="1219170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/>
            </a:lvl6pPr>
            <a:lvl7pPr marL="3962301" indent="-304792" defTabSz="1219170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/>
            </a:lvl7pPr>
            <a:lvl8pPr marL="4571886" indent="-304792" defTabSz="1219170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/>
            </a:lvl8pPr>
            <a:lvl9pPr marL="5181470" indent="-304792" defTabSz="1219170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/>
            </a:lvl9pPr>
          </a:lstStyle>
          <a:p>
            <a:r>
              <a:rPr lang="nb-NO" dirty="0"/>
              <a:t>-1,5 år</a:t>
            </a:r>
          </a:p>
          <a:p>
            <a:endParaRPr lang="nb-NO" dirty="0"/>
          </a:p>
          <a:p>
            <a:r>
              <a:rPr lang="nb-NO" u="sng" dirty="0"/>
              <a:t>Entreprisestrategi</a:t>
            </a:r>
            <a:r>
              <a:rPr lang="nb-NO" dirty="0"/>
              <a:t> / </a:t>
            </a:r>
            <a:r>
              <a:rPr lang="nb-NO" u="sng" dirty="0"/>
              <a:t>kontraktstrategi</a:t>
            </a:r>
          </a:p>
          <a:p>
            <a:r>
              <a:rPr lang="nb-NO" dirty="0"/>
              <a:t>Markedsdialog</a:t>
            </a:r>
          </a:p>
          <a:p>
            <a:r>
              <a:rPr lang="nb-NO" dirty="0"/>
              <a:t>Organiseringen variere ut fra strategi.</a:t>
            </a:r>
          </a:p>
          <a:p>
            <a:r>
              <a:rPr lang="nb-NO" dirty="0">
                <a:highlight>
                  <a:srgbClr val="FFFF00"/>
                </a:highlight>
              </a:rPr>
              <a:t>Organiseringen defineres og estimeres</a:t>
            </a:r>
          </a:p>
          <a:p>
            <a:r>
              <a:rPr lang="nb-NO" dirty="0"/>
              <a:t>Byggherrens forventning til samhandling blir synliggjort i konkurranseunderlaget som setter rådgivere og entreprenører i stand til å </a:t>
            </a:r>
            <a:r>
              <a:rPr lang="nb-NO" dirty="0">
                <a:highlight>
                  <a:srgbClr val="FFFF00"/>
                </a:highlight>
              </a:rPr>
              <a:t>forutse</a:t>
            </a:r>
            <a:r>
              <a:rPr lang="nb-NO" dirty="0"/>
              <a:t>, og </a:t>
            </a:r>
            <a:r>
              <a:rPr lang="nb-NO" dirty="0">
                <a:highlight>
                  <a:srgbClr val="FFFF00"/>
                </a:highlight>
              </a:rPr>
              <a:t>kalkulere inn</a:t>
            </a:r>
            <a:r>
              <a:rPr lang="nb-NO" dirty="0"/>
              <a:t>, tid og rom for samhandlingen.  </a:t>
            </a:r>
          </a:p>
          <a:p>
            <a:r>
              <a:rPr lang="nb-NO" dirty="0"/>
              <a:t>Anskaffelsen: hvordan sikre riktige personer?</a:t>
            </a:r>
          </a:p>
        </p:txBody>
      </p:sp>
    </p:spTree>
    <p:extLst>
      <p:ext uri="{BB962C8B-B14F-4D97-AF65-F5344CB8AC3E}">
        <p14:creationId xmlns:p14="http://schemas.microsoft.com/office/powerpoint/2010/main" val="211109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ykehusbygg">
  <a:themeElements>
    <a:clrScheme name="Office-tema">
      <a:dk1>
        <a:sysClr val="windowText" lastClr="000000"/>
      </a:dk1>
      <a:lt1>
        <a:sysClr val="window" lastClr="FFFFFF"/>
      </a:lt1>
      <a:dk2>
        <a:srgbClr val="00338C"/>
      </a:dk2>
      <a:lt2>
        <a:srgbClr val="F5F2F0"/>
      </a:lt2>
      <a:accent1>
        <a:srgbClr val="00338C"/>
      </a:accent1>
      <a:accent2>
        <a:srgbClr val="7AB0E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B PPTmal2019 (002).pptx  -  Skrivebeskyttet" id="{383D501B-AEE4-4C95-B15C-4B5D9D20DE45}" vid="{68DADE1E-8081-4905-BAF2-BC3772CBF21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_rels/customUI14.xml.rels><?xml version="1.0" encoding="UTF-8" standalone="yes"?>
<Relationships xmlns="http://schemas.openxmlformats.org/package/2006/relationships"><Relationship Id="thumb_hvit" Type="http://schemas.openxmlformats.org/officeDocument/2006/relationships/image" Target="images/thumb_hvit.png"/><Relationship Id="thumb_blaa" Type="http://schemas.openxmlformats.org/officeDocument/2006/relationships/image" Target="images/thumb_blaa.png"/></Relationships>
</file>

<file path=customUI/customUI14.xml><?xml version="1.0" encoding="utf-8"?>
<customUI xmlns="http://schemas.microsoft.com/office/2009/07/customui">
  <ribbon startFromScratch="false">
    <tabs>
      <tab id="customTab" label="Sykehusbygg" insertAfterMso="TabHome">
        <group id="customGroup" label="Sykehusbygg">
          <button id="hvit" label="Hvit logo" image="thumb_hvit" size="large" onAction="bytt_logo"/>
          <button id="blaa" label="Blå logo" image="thumb_blaa" size="large" onAction="bytt_logo"/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471</Words>
  <Application>Microsoft Office PowerPoint</Application>
  <PresentationFormat>Egendefinert</PresentationFormat>
  <Paragraphs>122</Paragraphs>
  <Slides>12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</vt:lpstr>
      <vt:lpstr>Sykehusbygg</vt:lpstr>
      <vt:lpstr>Byggherren er premissgiver  for etablering av samtalerom</vt:lpstr>
      <vt:lpstr>Samhandling på 90-tallet</vt:lpstr>
      <vt:lpstr>Samhandling noen plasser i dag </vt:lpstr>
      <vt:lpstr>Samhandling</vt:lpstr>
      <vt:lpstr>Viktige premisser</vt:lpstr>
      <vt:lpstr>Tydelige mål</vt:lpstr>
      <vt:lpstr>Tydelig rolleavklaring</vt:lpstr>
      <vt:lpstr>Tydelig konkurransegrunnlag .. og senere kontrakt</vt:lpstr>
      <vt:lpstr>Samhandlingen (les: organisering) defineres tidlig</vt:lpstr>
      <vt:lpstr>Samtalerom</vt:lpstr>
      <vt:lpstr>Samtalerom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Byggherren er premissgiver  for etablering av samtalerom</dc:title>
  <dc:creator>Jensen, Helle</dc:creator>
  <cp:lastModifiedBy>Jensen, Helle</cp:lastModifiedBy>
  <cp:revision>5</cp:revision>
  <dcterms:created xsi:type="dcterms:W3CDTF">2021-04-22T10:18:17Z</dcterms:created>
  <dcterms:modified xsi:type="dcterms:W3CDTF">2021-04-26T08:17:57Z</dcterms:modified>
</cp:coreProperties>
</file>